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63" r:id="rId4"/>
    <p:sldId id="276" r:id="rId5"/>
    <p:sldId id="258" r:id="rId6"/>
    <p:sldId id="272" r:id="rId7"/>
    <p:sldId id="265" r:id="rId8"/>
    <p:sldId id="264" r:id="rId9"/>
    <p:sldId id="271" r:id="rId10"/>
    <p:sldId id="275" r:id="rId11"/>
    <p:sldId id="266" r:id="rId12"/>
    <p:sldId id="269" r:id="rId13"/>
    <p:sldId id="270" r:id="rId14"/>
    <p:sldId id="261" r:id="rId15"/>
    <p:sldId id="273" r:id="rId16"/>
    <p:sldId id="267" r:id="rId17"/>
    <p:sldId id="274" r:id="rId18"/>
    <p:sldId id="257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003F"/>
    <a:srgbClr val="FB1D40"/>
    <a:srgbClr val="A77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9"/>
    <p:restoredTop sz="94718"/>
  </p:normalViewPr>
  <p:slideViewPr>
    <p:cSldViewPr snapToGrid="0">
      <p:cViewPr varScale="1">
        <p:scale>
          <a:sx n="117" d="100"/>
          <a:sy n="117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217A3-F728-064F-9C4B-1D866B24D4CF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5D2B2-36C5-1745-BBD6-D8DF06CB21A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3005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Always </a:t>
            </a:r>
            <a:r>
              <a:rPr lang="de-DE" sz="1200" dirty="0" err="1">
                <a:solidFill>
                  <a:schemeClr val="bg1"/>
                </a:solidFill>
              </a:rPr>
              <a:t>late</a:t>
            </a:r>
            <a:endParaRPr lang="de-DE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Checking </a:t>
            </a:r>
            <a:r>
              <a:rPr lang="de-DE" sz="1200" dirty="0" err="1">
                <a:solidFill>
                  <a:schemeClr val="bg1"/>
                </a:solidFill>
              </a:rPr>
              <a:t>where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betahaus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, </a:t>
            </a:r>
            <a:r>
              <a:rPr lang="de-DE" sz="1200" dirty="0" err="1">
                <a:solidFill>
                  <a:schemeClr val="bg1"/>
                </a:solidFill>
              </a:rPr>
              <a:t>because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there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no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option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find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place</a:t>
            </a:r>
            <a:r>
              <a:rPr lang="de-DE" sz="1200" dirty="0">
                <a:solidFill>
                  <a:schemeClr val="bg1"/>
                </a:solidFill>
              </a:rPr>
              <a:t> in </a:t>
            </a:r>
            <a:r>
              <a:rPr lang="de-DE" sz="1200" dirty="0" err="1">
                <a:solidFill>
                  <a:schemeClr val="bg1"/>
                </a:solidFill>
              </a:rPr>
              <a:t>hvv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app</a:t>
            </a:r>
            <a:r>
              <a:rPr lang="de-DE" sz="1200" dirty="0">
                <a:solidFill>
                  <a:schemeClr val="bg1"/>
                </a:solidFill>
              </a:rPr>
              <a:t> -&gt; </a:t>
            </a:r>
            <a:r>
              <a:rPr lang="de-DE" sz="1200" dirty="0" err="1">
                <a:solidFill>
                  <a:schemeClr val="bg1"/>
                </a:solidFill>
              </a:rPr>
              <a:t>switching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googel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maps</a:t>
            </a:r>
            <a:endParaRPr lang="de-DE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2 </a:t>
            </a:r>
            <a:r>
              <a:rPr lang="de-DE" sz="1200" dirty="0" err="1">
                <a:solidFill>
                  <a:schemeClr val="bg1"/>
                </a:solidFill>
              </a:rPr>
              <a:t>options</a:t>
            </a:r>
            <a:r>
              <a:rPr lang="de-DE" sz="1200" dirty="0">
                <a:solidFill>
                  <a:schemeClr val="bg1"/>
                </a:solidFill>
              </a:rPr>
              <a:t>: </a:t>
            </a:r>
            <a:r>
              <a:rPr lang="de-DE" sz="1200" dirty="0" err="1">
                <a:solidFill>
                  <a:schemeClr val="bg1"/>
                </a:solidFill>
              </a:rPr>
              <a:t>walking</a:t>
            </a:r>
            <a:r>
              <a:rPr lang="de-DE" sz="1200" dirty="0">
                <a:solidFill>
                  <a:schemeClr val="bg1"/>
                </a:solidFill>
              </a:rPr>
              <a:t> 10 </a:t>
            </a:r>
            <a:r>
              <a:rPr lang="de-DE" sz="1200" dirty="0" err="1">
                <a:solidFill>
                  <a:schemeClr val="bg1"/>
                </a:solidFill>
              </a:rPr>
              <a:t>mins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to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altona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bahnhof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driving</a:t>
            </a:r>
            <a:r>
              <a:rPr lang="de-DE" sz="1200" dirty="0">
                <a:solidFill>
                  <a:schemeClr val="bg1"/>
                </a:solidFill>
              </a:rPr>
              <a:t> 1 </a:t>
            </a:r>
            <a:r>
              <a:rPr lang="de-DE" sz="1200" dirty="0" err="1">
                <a:solidFill>
                  <a:schemeClr val="bg1"/>
                </a:solidFill>
              </a:rPr>
              <a:t>station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from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königstr.</a:t>
            </a:r>
            <a:r>
              <a:rPr lang="de-DE" sz="1200" dirty="0">
                <a:solidFill>
                  <a:schemeClr val="bg1"/>
                </a:solidFill>
              </a:rPr>
              <a:t> Zu </a:t>
            </a:r>
            <a:r>
              <a:rPr lang="de-DE" sz="1200" dirty="0" err="1">
                <a:solidFill>
                  <a:schemeClr val="bg1"/>
                </a:solidFill>
              </a:rPr>
              <a:t>altona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Trainstation</a:t>
            </a:r>
            <a:endParaRPr lang="de-DE" sz="1200" dirty="0">
              <a:solidFill>
                <a:schemeClr val="bg1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sz="1200" dirty="0">
                <a:solidFill>
                  <a:schemeClr val="bg1"/>
                </a:solidFill>
              </a:rPr>
              <a:t>Google </a:t>
            </a:r>
            <a:r>
              <a:rPr lang="de-DE" sz="1200" dirty="0" err="1">
                <a:solidFill>
                  <a:schemeClr val="bg1"/>
                </a:solidFill>
              </a:rPr>
              <a:t>maps</a:t>
            </a:r>
            <a:r>
              <a:rPr lang="de-DE" sz="1200" dirty="0">
                <a:solidFill>
                  <a:schemeClr val="bg1"/>
                </a:solidFill>
              </a:rPr>
              <a:t>: </a:t>
            </a:r>
            <a:r>
              <a:rPr lang="de-DE" sz="1200" dirty="0" err="1">
                <a:solidFill>
                  <a:schemeClr val="bg1"/>
                </a:solidFill>
              </a:rPr>
              <a:t>only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de-DE" sz="1200" dirty="0">
              <a:solidFill>
                <a:schemeClr val="bg1"/>
              </a:solidFill>
            </a:endParaRPr>
          </a:p>
          <a:p>
            <a:r>
              <a:rPr lang="de-DE" dirty="0"/>
              <a:t>- Not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like Betahouse -&gt;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hvv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-&gt; </a:t>
            </a:r>
            <a:r>
              <a:rPr lang="de-DE" dirty="0" err="1"/>
              <a:t>looking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in 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bus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train</a:t>
            </a:r>
            <a:r>
              <a:rPr lang="de-DE" dirty="0"/>
              <a:t> </a:t>
            </a:r>
            <a:r>
              <a:rPr lang="de-DE" dirty="0" err="1"/>
              <a:t>stop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13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Main Problem =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challenge</a:t>
            </a:r>
            <a:r>
              <a:rPr lang="de-DE" dirty="0"/>
              <a:t>, but after </a:t>
            </a:r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DB, </a:t>
            </a:r>
            <a:r>
              <a:rPr lang="de-DE" dirty="0" err="1"/>
              <a:t>hearing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google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-&gt; </a:t>
            </a:r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758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6B5A4-860C-9587-EA3D-B12C5F6DD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F708E8D-AD05-51C7-2E9B-430246706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39230F7-1D3A-6FD9-6F92-F7C65B285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VBN = Data Hub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073407B-AE27-CA9E-6C04-C6DD2C6E4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022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8A69-A1B0-A8D1-A018-9E080A9B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DD7658F-0C51-0672-0C44-C7678B449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F76B43D-D888-3085-1198-99D5E274FC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B5A42A-86C1-43AC-07B4-0C916BDF8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13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5D2B2-36C5-1745-BBD6-D8DF06CB21A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1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0FFA79-584F-3434-D650-2819176FB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8A95EA-AC1C-9988-10A2-FD0848317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A854F5-12F9-6B5F-9EB9-D1F4081A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D8E20C-AD18-1D2D-FC8C-62C04EBBC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26C1AA-8B7F-670C-CA64-ADCC8597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9409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778C1-236A-F93F-9070-A6758A3AF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DC70B1B-BB8F-74BD-F26C-693186CCE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F951E8-C2A6-F87D-B89F-D39CCF98E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1E1CB-76CB-B32B-4847-B861518F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68FBE5-1973-55C7-1B89-947A24440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24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CE016B4-DA00-5035-9529-3B89B84E6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0157744-C1AB-D222-0AD2-CD4BCCF74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E34F58-157C-559C-590A-C11D5688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A095FC-3124-D6CF-E101-E23667D10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3E885B-732A-1AE8-15D5-0FAC5A807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214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8D2267-AE39-FED0-EEAC-B157CD11D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11376A-EB20-EC1B-EEB3-3AE643B04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9B305-EB6C-B48E-B60C-4C6D406E7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B952D8-EC64-2372-CD39-4C66DF0D4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3BEA0E-09B4-F9E2-3CB5-D4D1EB3A4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435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CEB411-5CDB-6F53-D2F9-5BF82689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35E242-7C9D-095E-85A8-0366ED746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1BD6BF-A083-9CD0-8840-426821B3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F872147-777A-6205-1E99-04226A61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8FAC47-9FE0-9B27-4E66-911767E6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90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E6932D-5ECE-10DE-56E0-78BB63A35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497D8C-947E-1A07-19F0-5D543C4EDC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869134-7174-81E3-1219-A9E71C9A66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95CFB3-9535-9F9F-8FA2-3757F0E7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0A6C89-734A-CBB0-CD9F-20ACE847E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4798CF-A1C5-115C-4489-0E19F363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254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A6E727-0C6F-0EC3-80A6-5B7791C3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C3D1E3A-5B59-5E48-F703-AB3C39FDB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6C9C3E2-B7D6-D38D-9938-7E99938C9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EF98F5-1B52-9463-29EE-8EAA007F1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9A07E95-7365-C63C-E7B6-00921E801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112D884-730B-AE1C-5719-0AD21FD9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EDC60AB-CFDE-941C-ED0E-CFBB329D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74BB720-38B9-8691-E73B-A1868F64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999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DAE9C-E5AF-0747-41D2-9BC2E09F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0DB9881-34B1-506F-D0D9-6D630E73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60CF66-BDB3-BAF7-3A23-C858727DE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2D87BC-AA01-4A82-DFDD-35EA0697E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745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2A00D0F-9745-F34C-73AF-13BEF7E2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767B6B0-2DA3-0F07-A238-BD62210EB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956308-B4D1-1EF1-1511-160B858A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72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E99CE-7266-8CA8-2D93-650E0A06A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5055F8-3B6A-DDCA-ED63-DD27CB0FE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013982-4015-D4ED-B4E4-11361A347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96C727-C800-C271-4A53-0A2A50C1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BBB1F6-D2EC-AA94-2560-F6A434B7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6D6CC3B-0639-2BBB-8CB6-E0BD4D8A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416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72535-8EC6-E8B1-7674-903C71B65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EAD2812-BE1B-80E0-38F0-C8030146F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337DC2F-C11C-7C7C-8E7C-BDDBD989E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9EBE44-93C5-34E8-A444-9CF8B54D3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8FBAB9B-C525-34E9-54CB-772A77B9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770C4B-154C-123A-8275-B1A52361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65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7E2C041-E8B1-4213-BCEF-F60A0A577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08DA13-3B40-1739-B4EC-147BA1FAE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851540-27B0-EF83-2489-3949771D8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78D241-6736-264E-BBE0-A77DECA9DCAD}" type="datetimeFigureOut">
              <a:rPr lang="de-DE" smtClean="0"/>
              <a:t>15.10.24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A5B382-2259-A54E-AF74-DDAFBD359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3C1E7F-02BA-A75F-A8DE-2FB7B36AC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7F07D9-684A-2F43-9D07-F222257E1D7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954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F12E7A2-81AA-64ED-3CC6-52787746C516}"/>
              </a:ext>
            </a:extLst>
          </p:cNvPr>
          <p:cNvSpPr/>
          <p:nvPr/>
        </p:nvSpPr>
        <p:spPr>
          <a:xfrm>
            <a:off x="-1520952" y="1600199"/>
            <a:ext cx="15236952" cy="7650319"/>
          </a:xfrm>
          <a:prstGeom prst="ellipse">
            <a:avLst/>
          </a:prstGeom>
          <a:solidFill>
            <a:srgbClr val="8D003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7519778-7F0E-BC49-3740-9435445D0B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bg1"/>
                </a:solidFill>
              </a:rPr>
              <a:t>Team </a:t>
            </a:r>
            <a:r>
              <a:rPr lang="de-DE" b="1" dirty="0" err="1">
                <a:solidFill>
                  <a:schemeClr val="bg1"/>
                </a:solidFill>
              </a:rPr>
              <a:t>DigiLab</a:t>
            </a:r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4B98FDB-863D-7B48-48BC-75F1BB390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350" y="3602038"/>
            <a:ext cx="10401300" cy="257016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sz="2600" b="1" dirty="0">
                <a:solidFill>
                  <a:schemeClr val="bg1"/>
                </a:solidFill>
              </a:rPr>
              <a:t>Quality Monitoring: </a:t>
            </a:r>
          </a:p>
          <a:p>
            <a:pPr marL="342900" indent="-342900" algn="l">
              <a:lnSpc>
                <a:spcPct val="100000"/>
              </a:lnSpc>
              <a:buFont typeface="Wingdings" pitchFamily="2" charset="2"/>
              <a:buChar char="à"/>
            </a:pPr>
            <a:r>
              <a:rPr lang="de-DE" dirty="0" err="1">
                <a:solidFill>
                  <a:schemeClr val="bg1"/>
                </a:solidFill>
              </a:rPr>
              <a:t>How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help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Hochbahn and </a:t>
            </a:r>
            <a:r>
              <a:rPr lang="de-DE" dirty="0" err="1">
                <a:solidFill>
                  <a:schemeClr val="bg1"/>
                </a:solidFill>
              </a:rPr>
              <a:t>other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transport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players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ensure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travel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information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passengers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always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displayed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simultaneously</a:t>
            </a:r>
            <a:r>
              <a:rPr lang="de-DE" dirty="0">
                <a:solidFill>
                  <a:schemeClr val="bg1"/>
                </a:solidFill>
              </a:rPr>
              <a:t> 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individual </a:t>
            </a:r>
            <a:r>
              <a:rPr lang="de-DE" dirty="0" err="1">
                <a:solidFill>
                  <a:schemeClr val="bg1"/>
                </a:solidFill>
              </a:rPr>
              <a:t>apps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platforms</a:t>
            </a:r>
            <a:r>
              <a:rPr lang="de-DE" dirty="0">
                <a:solidFill>
                  <a:schemeClr val="bg1"/>
                </a:solidFill>
              </a:rPr>
              <a:t>? </a:t>
            </a:r>
          </a:p>
          <a:p>
            <a:pPr marL="342900" indent="-342900" algn="l">
              <a:lnSpc>
                <a:spcPct val="100000"/>
              </a:lnSpc>
              <a:buFont typeface="Wingdings" pitchFamily="2" charset="2"/>
              <a:buChar char="à"/>
            </a:pPr>
            <a:r>
              <a:rPr lang="de-DE" dirty="0" err="1">
                <a:solidFill>
                  <a:schemeClr val="bg1"/>
                </a:solidFill>
              </a:rPr>
              <a:t>How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can</a:t>
            </a:r>
            <a:r>
              <a:rPr lang="de-DE" dirty="0">
                <a:solidFill>
                  <a:schemeClr val="bg1"/>
                </a:solidFill>
              </a:rPr>
              <a:t> potential </a:t>
            </a:r>
            <a:r>
              <a:rPr lang="de-DE" dirty="0" err="1">
                <a:solidFill>
                  <a:schemeClr val="bg1"/>
                </a:solidFill>
              </a:rPr>
              <a:t>sources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error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identified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C61CCF-F368-26A5-21D0-C0CF21BA1067}"/>
              </a:ext>
            </a:extLst>
          </p:cNvPr>
          <p:cNvSpPr/>
          <p:nvPr/>
        </p:nvSpPr>
        <p:spPr>
          <a:xfrm>
            <a:off x="7661856" y="5169285"/>
            <a:ext cx="8167079" cy="4100607"/>
          </a:xfrm>
          <a:prstGeom prst="ellipse">
            <a:avLst/>
          </a:prstGeom>
          <a:solidFill>
            <a:schemeClr val="bg1">
              <a:alpha val="86452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26" name="Picture 2" descr="1723026067232">
            <a:extLst>
              <a:ext uri="{FF2B5EF4-FFF2-40B4-BE49-F238E27FC236}">
                <a16:creationId xmlns:a16="http://schemas.microsoft.com/office/drawing/2014/main" id="{46264DAD-AE1E-AB17-0415-DE879FE6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17" y="5665524"/>
            <a:ext cx="3312234" cy="75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69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7E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CB00DD-84BC-C158-126B-5043CF0E1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10952A6-94DC-E56E-0080-71F8C8F6E637}"/>
              </a:ext>
            </a:extLst>
          </p:cNvPr>
          <p:cNvSpPr/>
          <p:nvPr/>
        </p:nvSpPr>
        <p:spPr>
          <a:xfrm>
            <a:off x="-647700" y="1490663"/>
            <a:ext cx="13506450" cy="4051161"/>
          </a:xfrm>
          <a:prstGeom prst="ellipse">
            <a:avLst/>
          </a:prstGeom>
          <a:solidFill>
            <a:srgbClr val="8D003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E9F434-37FA-485E-D21F-94063076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A96F93-586C-6A03-2522-1FBBD7458563}"/>
              </a:ext>
            </a:extLst>
          </p:cNvPr>
          <p:cNvSpPr/>
          <p:nvPr/>
        </p:nvSpPr>
        <p:spPr>
          <a:xfrm>
            <a:off x="-398042" y="2380418"/>
            <a:ext cx="12988083" cy="3895681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983A92-18DE-6B04-BA79-B0F45E1DC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0" y="3339961"/>
            <a:ext cx="4362450" cy="149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4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e-DE" sz="4400" dirty="0">
                <a:solidFill>
                  <a:schemeClr val="bg1"/>
                </a:solidFill>
              </a:rPr>
              <a:t>QICK DEMO</a:t>
            </a:r>
          </a:p>
        </p:txBody>
      </p:sp>
    </p:spTree>
    <p:extLst>
      <p:ext uri="{BB962C8B-B14F-4D97-AF65-F5344CB8AC3E}">
        <p14:creationId xmlns:p14="http://schemas.microsoft.com/office/powerpoint/2010/main" val="29546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77E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B0F67-98A6-1D80-BEAA-FE68902A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D732AE1-1501-0781-FB6C-6D726DE48485}"/>
              </a:ext>
            </a:extLst>
          </p:cNvPr>
          <p:cNvSpPr/>
          <p:nvPr/>
        </p:nvSpPr>
        <p:spPr>
          <a:xfrm>
            <a:off x="-647700" y="1490663"/>
            <a:ext cx="13506450" cy="4051161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F12568A-CC42-B5D8-5B7A-C4095414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Prototype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961E9D-0A41-9879-FB4A-D217B3233BA0}"/>
              </a:ext>
            </a:extLst>
          </p:cNvPr>
          <p:cNvSpPr/>
          <p:nvPr/>
        </p:nvSpPr>
        <p:spPr>
          <a:xfrm>
            <a:off x="-398042" y="2254294"/>
            <a:ext cx="12988083" cy="3895681"/>
          </a:xfrm>
          <a:prstGeom prst="ellipse">
            <a:avLst/>
          </a:prstGeom>
          <a:solidFill>
            <a:srgbClr val="8D003F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238590-FE4A-DB10-8942-0CAB51A6E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4300" y="3339961"/>
            <a:ext cx="4362450" cy="149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400" b="1" dirty="0">
                <a:solidFill>
                  <a:schemeClr val="bg1"/>
                </a:solidFill>
              </a:rPr>
              <a:t>DASHBOARD </a:t>
            </a:r>
          </a:p>
          <a:p>
            <a:pPr marL="0" indent="0" algn="ctr">
              <a:buNone/>
            </a:pPr>
            <a:r>
              <a:rPr lang="de-DE" sz="4400" b="1" dirty="0">
                <a:solidFill>
                  <a:schemeClr val="bg1"/>
                </a:solidFill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27820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5927A4-163D-314B-231D-0AD528B36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BA3B8F-A13A-016C-DE04-E192D725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9EB090-0F8F-98D1-348C-00433E1CB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0835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4200" b="1" dirty="0" err="1">
                <a:solidFill>
                  <a:schemeClr val="bg1"/>
                </a:solidFill>
              </a:rPr>
              <a:t>How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can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our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product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help</a:t>
            </a:r>
            <a:r>
              <a:rPr lang="de-DE" sz="4200" b="1" dirty="0">
                <a:solidFill>
                  <a:schemeClr val="bg1"/>
                </a:solidFill>
              </a:rPr>
              <a:t> in </a:t>
            </a:r>
            <a:r>
              <a:rPr lang="de-DE" sz="4200" b="1" dirty="0" err="1">
                <a:solidFill>
                  <a:schemeClr val="bg1"/>
                </a:solidFill>
              </a:rPr>
              <a:t>public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transport</a:t>
            </a:r>
            <a:r>
              <a:rPr lang="de-DE" sz="4200" b="1" dirty="0">
                <a:solidFill>
                  <a:schemeClr val="bg1"/>
                </a:solidFill>
              </a:rPr>
              <a:t> / ÖPNV?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 T</a:t>
            </a:r>
            <a:r>
              <a:rPr lang="de-DE" dirty="0">
                <a:solidFill>
                  <a:schemeClr val="bg1"/>
                </a:solidFill>
              </a:rPr>
              <a:t>he </a:t>
            </a:r>
            <a:r>
              <a:rPr lang="de-DE" dirty="0" err="1">
                <a:solidFill>
                  <a:schemeClr val="bg1"/>
                </a:solidFill>
              </a:rPr>
              <a:t>platform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could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help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identify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discrepancies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between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delay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times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which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would</a:t>
            </a:r>
            <a:r>
              <a:rPr lang="de-DE" dirty="0">
                <a:solidFill>
                  <a:schemeClr val="bg1"/>
                </a:solidFill>
              </a:rPr>
              <a:t> in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end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benefit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final </a:t>
            </a:r>
            <a:r>
              <a:rPr lang="de-DE" dirty="0" err="1">
                <a:solidFill>
                  <a:schemeClr val="bg1"/>
                </a:solidFill>
              </a:rPr>
              <a:t>user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dirty="0">
                <a:solidFill>
                  <a:schemeClr val="bg1"/>
                </a:solidFill>
              </a:rPr>
              <a:t> Can </a:t>
            </a:r>
            <a:r>
              <a:rPr lang="de-DE" dirty="0" err="1">
                <a:solidFill>
                  <a:schemeClr val="bg1"/>
                </a:solidFill>
              </a:rPr>
              <a:t>rely</a:t>
            </a:r>
            <a:r>
              <a:rPr lang="de-DE" dirty="0">
                <a:solidFill>
                  <a:schemeClr val="bg1"/>
                </a:solidFill>
              </a:rPr>
              <a:t> on all </a:t>
            </a:r>
            <a:r>
              <a:rPr lang="de-DE" dirty="0" err="1">
                <a:solidFill>
                  <a:schemeClr val="bg1"/>
                </a:solidFill>
              </a:rPr>
              <a:t>apps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speaking</a:t>
            </a:r>
            <a:r>
              <a:rPr lang="de-DE" dirty="0">
                <a:solidFill>
                  <a:schemeClr val="bg1"/>
                </a:solidFill>
              </a:rPr>
              <a:t> “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same </a:t>
            </a:r>
            <a:r>
              <a:rPr lang="de-DE" dirty="0" err="1">
                <a:solidFill>
                  <a:schemeClr val="bg1"/>
                </a:solidFill>
              </a:rPr>
              <a:t>language</a:t>
            </a:r>
            <a:r>
              <a:rPr lang="de-DE" dirty="0">
                <a:solidFill>
                  <a:schemeClr val="bg1"/>
                </a:solidFill>
              </a:rPr>
              <a:t>”, </a:t>
            </a:r>
            <a:r>
              <a:rPr lang="de-DE" dirty="0" err="1">
                <a:solidFill>
                  <a:schemeClr val="bg1"/>
                </a:solidFill>
              </a:rPr>
              <a:t>regardless</a:t>
            </a:r>
            <a:r>
              <a:rPr lang="de-DE" dirty="0">
                <a:solidFill>
                  <a:schemeClr val="bg1"/>
                </a:solidFill>
              </a:rPr>
              <a:t> 	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whether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hvv</a:t>
            </a:r>
            <a:r>
              <a:rPr lang="de-DE" dirty="0">
                <a:solidFill>
                  <a:schemeClr val="bg1"/>
                </a:solidFill>
              </a:rPr>
              <a:t>, DB Navigator </a:t>
            </a:r>
            <a:r>
              <a:rPr lang="de-DE" dirty="0" err="1">
                <a:solidFill>
                  <a:schemeClr val="bg1"/>
                </a:solidFill>
              </a:rPr>
              <a:t>or</a:t>
            </a:r>
            <a:r>
              <a:rPr lang="de-DE" dirty="0">
                <a:solidFill>
                  <a:schemeClr val="bg1"/>
                </a:solidFill>
              </a:rPr>
              <a:t> Google Maps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used</a:t>
            </a:r>
            <a:endParaRPr lang="de-DE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4200" b="1" dirty="0" err="1">
                <a:solidFill>
                  <a:schemeClr val="bg1"/>
                </a:solidFill>
              </a:rPr>
              <a:t>Which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data</a:t>
            </a:r>
            <a:r>
              <a:rPr lang="de-DE" sz="4200" b="1" dirty="0">
                <a:solidFill>
                  <a:schemeClr val="bg1"/>
                </a:solidFill>
              </a:rPr>
              <a:t> was </a:t>
            </a:r>
            <a:r>
              <a:rPr lang="de-DE" sz="4200" b="1" dirty="0" err="1">
                <a:solidFill>
                  <a:schemeClr val="bg1"/>
                </a:solidFill>
              </a:rPr>
              <a:t>used</a:t>
            </a:r>
            <a:r>
              <a:rPr lang="de-DE" sz="4200" b="1" dirty="0">
                <a:solidFill>
                  <a:schemeClr val="bg1"/>
                </a:solidFill>
              </a:rPr>
              <a:t>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Open Data: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Geofox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&amp; RIS API Data was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used</a:t>
            </a: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4200" b="1" dirty="0">
                <a:solidFill>
                  <a:schemeClr val="bg1"/>
                </a:solidFill>
              </a:rPr>
              <a:t>Can </a:t>
            </a:r>
            <a:r>
              <a:rPr lang="de-DE" sz="4200" b="1" dirty="0" err="1">
                <a:solidFill>
                  <a:schemeClr val="bg1"/>
                </a:solidFill>
              </a:rPr>
              <a:t>the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project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be</a:t>
            </a:r>
            <a:r>
              <a:rPr lang="de-DE" sz="4200" b="1" dirty="0">
                <a:solidFill>
                  <a:schemeClr val="bg1"/>
                </a:solidFill>
              </a:rPr>
              <a:t> </a:t>
            </a:r>
            <a:r>
              <a:rPr lang="de-DE" sz="4200" b="1" dirty="0" err="1">
                <a:solidFill>
                  <a:schemeClr val="bg1"/>
                </a:solidFill>
              </a:rPr>
              <a:t>continued</a:t>
            </a:r>
            <a:r>
              <a:rPr lang="de-DE" sz="4200" b="1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The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basis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for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error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and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delay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analysis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via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platform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has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been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created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and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can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be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further</a:t>
            </a:r>
            <a:r>
              <a:rPr lang="de-DE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itchFamily="2" charset="2"/>
              </a:rPr>
              <a:t>developed</a:t>
            </a: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pPr>
              <a:buFont typeface="Wingdings" pitchFamily="2" charset="2"/>
              <a:buChar char="à"/>
            </a:pP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8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AF23F7-E551-35F0-91C7-8A32B2F95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D9D11-3D52-E60B-C2C5-390A04EF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Approach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370829-8BDD-76EE-970A-E133B77FE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9891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600" b="1" dirty="0" err="1">
                <a:solidFill>
                  <a:schemeClr val="bg1"/>
                </a:solidFill>
              </a:rPr>
              <a:t>Is</a:t>
            </a:r>
            <a:r>
              <a:rPr lang="de-DE" sz="2600" b="1" dirty="0">
                <a:solidFill>
                  <a:schemeClr val="bg1"/>
                </a:solidFill>
              </a:rPr>
              <a:t> </a:t>
            </a:r>
            <a:r>
              <a:rPr lang="de-DE" sz="2600" b="1" dirty="0" err="1">
                <a:solidFill>
                  <a:schemeClr val="bg1"/>
                </a:solidFill>
              </a:rPr>
              <a:t>it</a:t>
            </a:r>
            <a:r>
              <a:rPr lang="de-DE" sz="2600" b="1" dirty="0">
                <a:solidFill>
                  <a:schemeClr val="bg1"/>
                </a:solidFill>
              </a:rPr>
              <a:t> innovativ?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Not innovative, but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desperately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needed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! As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there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no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standardized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communication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at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moment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.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Measured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by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DB,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it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quote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		“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Super innovative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if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it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could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be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automated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to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control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the</a:t>
            </a:r>
            <a:r>
              <a:rPr lang="de-DE" sz="1800" i="1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i="1" dirty="0" err="1">
                <a:solidFill>
                  <a:schemeClr val="bg1"/>
                </a:solidFill>
                <a:sym typeface="Wingdings" pitchFamily="2" charset="2"/>
              </a:rPr>
              <a:t>data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”. :-)</a:t>
            </a:r>
            <a:endParaRPr lang="de-DE" sz="18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2600" b="1" dirty="0" err="1">
                <a:solidFill>
                  <a:schemeClr val="bg1"/>
                </a:solidFill>
              </a:rPr>
              <a:t>What</a:t>
            </a:r>
            <a:r>
              <a:rPr lang="de-DE" sz="2600" b="1" dirty="0">
                <a:solidFill>
                  <a:schemeClr val="bg1"/>
                </a:solidFill>
              </a:rPr>
              <a:t> </a:t>
            </a:r>
            <a:r>
              <a:rPr lang="de-DE" sz="2600" b="1" dirty="0" err="1">
                <a:solidFill>
                  <a:schemeClr val="bg1"/>
                </a:solidFill>
              </a:rPr>
              <a:t>about</a:t>
            </a:r>
            <a:r>
              <a:rPr lang="de-DE" sz="2600" b="1" dirty="0">
                <a:solidFill>
                  <a:schemeClr val="bg1"/>
                </a:solidFill>
              </a:rPr>
              <a:t> </a:t>
            </a:r>
            <a:r>
              <a:rPr lang="de-DE" sz="2600" b="1" dirty="0" err="1">
                <a:solidFill>
                  <a:schemeClr val="bg1"/>
                </a:solidFill>
              </a:rPr>
              <a:t>accessibility</a:t>
            </a:r>
            <a:r>
              <a:rPr lang="de-DE" sz="2600" b="1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Difficult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sz="1800" dirty="0" err="1">
                <a:solidFill>
                  <a:schemeClr val="bg1"/>
                </a:solidFill>
              </a:rPr>
              <a:t>this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project</a:t>
            </a:r>
            <a:r>
              <a:rPr lang="de-DE" sz="1800" dirty="0">
                <a:solidFill>
                  <a:schemeClr val="bg1"/>
                </a:solidFill>
              </a:rPr>
              <a:t>, </a:t>
            </a:r>
            <a:r>
              <a:rPr lang="de-DE" sz="1800" dirty="0" err="1">
                <a:solidFill>
                  <a:schemeClr val="bg1"/>
                </a:solidFill>
              </a:rPr>
              <a:t>as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created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more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less</a:t>
            </a:r>
            <a:r>
              <a:rPr lang="de-DE" sz="1800" dirty="0">
                <a:solidFill>
                  <a:schemeClr val="bg1"/>
                </a:solidFill>
              </a:rPr>
              <a:t> a B2B </a:t>
            </a:r>
            <a:r>
              <a:rPr lang="de-DE" sz="1800" dirty="0" err="1">
                <a:solidFill>
                  <a:schemeClr val="bg1"/>
                </a:solidFill>
              </a:rPr>
              <a:t>platform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dashboard</a:t>
            </a:r>
            <a:r>
              <a:rPr lang="de-DE" sz="1800" dirty="0">
                <a:solidFill>
                  <a:schemeClr val="bg1"/>
                </a:solidFill>
              </a:rPr>
              <a:t> and do not </a:t>
            </a:r>
            <a:r>
              <a:rPr lang="de-DE" sz="1800" dirty="0" err="1">
                <a:solidFill>
                  <a:schemeClr val="bg1"/>
                </a:solidFill>
              </a:rPr>
              <a:t>have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user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form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a passenger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Although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color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coding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  <a:r>
              <a:rPr lang="de-DE" sz="1800" dirty="0" err="1">
                <a:solidFill>
                  <a:schemeClr val="bg1"/>
                </a:solidFill>
              </a:rPr>
              <a:t>red</a:t>
            </a:r>
            <a:r>
              <a:rPr lang="de-DE" sz="1800" dirty="0">
                <a:solidFill>
                  <a:schemeClr val="bg1"/>
                </a:solidFill>
              </a:rPr>
              <a:t> = </a:t>
            </a:r>
            <a:r>
              <a:rPr lang="de-DE" sz="1800" dirty="0" err="1">
                <a:solidFill>
                  <a:schemeClr val="bg1"/>
                </a:solidFill>
              </a:rPr>
              <a:t>delayed</a:t>
            </a:r>
            <a:r>
              <a:rPr lang="de-DE" sz="1800" dirty="0">
                <a:solidFill>
                  <a:schemeClr val="bg1"/>
                </a:solidFill>
              </a:rPr>
              <a:t>, </a:t>
            </a:r>
            <a:r>
              <a:rPr lang="de-DE" sz="1800" dirty="0" err="1">
                <a:solidFill>
                  <a:schemeClr val="bg1"/>
                </a:solidFill>
              </a:rPr>
              <a:t>green</a:t>
            </a:r>
            <a:r>
              <a:rPr lang="de-DE" sz="1800" dirty="0">
                <a:solidFill>
                  <a:schemeClr val="bg1"/>
                </a:solidFill>
              </a:rPr>
              <a:t> = on time) was still </a:t>
            </a:r>
            <a:r>
              <a:rPr lang="de-DE" sz="1800" dirty="0" err="1">
                <a:solidFill>
                  <a:schemeClr val="bg1"/>
                </a:solidFill>
              </a:rPr>
              <a:t>titled</a:t>
            </a:r>
            <a:r>
              <a:rPr lang="de-DE" sz="1800" dirty="0">
                <a:solidFill>
                  <a:schemeClr val="bg1"/>
                </a:solidFill>
              </a:rPr>
              <a:t> (in </a:t>
            </a:r>
            <a:r>
              <a:rPr lang="de-DE" sz="1800" dirty="0" err="1">
                <a:solidFill>
                  <a:schemeClr val="bg1"/>
                </a:solidFill>
              </a:rPr>
              <a:t>case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possible </a:t>
            </a:r>
            <a:r>
              <a:rPr lang="de-DE" sz="1800" dirty="0" err="1">
                <a:solidFill>
                  <a:schemeClr val="bg1"/>
                </a:solidFill>
              </a:rPr>
              <a:t>red-green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weakness</a:t>
            </a:r>
            <a:r>
              <a:rPr lang="de-DE" sz="18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Dashboard </a:t>
            </a:r>
            <a:r>
              <a:rPr lang="de-DE" sz="1800" dirty="0" err="1">
                <a:solidFill>
                  <a:schemeClr val="bg1"/>
                </a:solidFill>
              </a:rPr>
              <a:t>could</a:t>
            </a:r>
            <a:r>
              <a:rPr lang="de-DE" sz="1800" dirty="0">
                <a:solidFill>
                  <a:schemeClr val="bg1"/>
                </a:solidFill>
              </a:rPr>
              <a:t> also </a:t>
            </a:r>
            <a:r>
              <a:rPr lang="de-DE" sz="1800" dirty="0" err="1">
                <a:solidFill>
                  <a:schemeClr val="bg1"/>
                </a:solidFill>
              </a:rPr>
              <a:t>be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used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with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keyboard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only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  <a:r>
              <a:rPr lang="de-DE" sz="1800" dirty="0" err="1">
                <a:solidFill>
                  <a:schemeClr val="bg1"/>
                </a:solidFill>
              </a:rPr>
              <a:t>if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person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has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less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fine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motor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skills</a:t>
            </a:r>
            <a:r>
              <a:rPr lang="de-DE" sz="1800" dirty="0">
                <a:solidFill>
                  <a:schemeClr val="bg1"/>
                </a:solidFill>
              </a:rPr>
              <a:t>)</a:t>
            </a:r>
          </a:p>
          <a:p>
            <a:pPr>
              <a:buFont typeface="Wingdings" pitchFamily="2" charset="2"/>
              <a:buChar char="à"/>
            </a:pPr>
            <a:endParaRPr lang="de-DE" dirty="0">
              <a:solidFill>
                <a:schemeClr val="bg1"/>
              </a:solidFill>
              <a:sym typeface="Wingdings" pitchFamily="2" charset="2"/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782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E65122-0F2A-153C-5E02-CA67F898B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01"/>
            <a:ext cx="10515600" cy="4428998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7400" b="1" dirty="0">
                <a:solidFill>
                  <a:schemeClr val="bg1"/>
                </a:solidFill>
              </a:rPr>
              <a:t>S-Bahn </a:t>
            </a:r>
            <a:r>
              <a:rPr lang="de-DE" sz="7400" b="1" dirty="0" err="1">
                <a:solidFill>
                  <a:schemeClr val="bg1"/>
                </a:solidFill>
              </a:rPr>
              <a:t>communication</a:t>
            </a:r>
            <a:r>
              <a:rPr lang="de-DE" sz="7400" b="1" dirty="0">
                <a:solidFill>
                  <a:schemeClr val="bg1"/>
                </a:solidFill>
              </a:rPr>
              <a:t>: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When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one</a:t>
            </a:r>
            <a:r>
              <a:rPr lang="de-DE" sz="5500" dirty="0">
                <a:solidFill>
                  <a:schemeClr val="bg1"/>
                </a:solidFill>
              </a:rPr>
              <a:t> S-Bahn </a:t>
            </a:r>
            <a:r>
              <a:rPr lang="de-DE" sz="5500" dirty="0" err="1">
                <a:solidFill>
                  <a:schemeClr val="bg1"/>
                </a:solidFill>
              </a:rPr>
              <a:t>is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blocking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another</a:t>
            </a:r>
            <a:r>
              <a:rPr lang="de-DE" sz="5500" dirty="0">
                <a:solidFill>
                  <a:schemeClr val="bg1"/>
                </a:solidFill>
              </a:rPr>
              <a:t> S-Bahn - but </a:t>
            </a:r>
            <a:r>
              <a:rPr lang="de-DE" sz="5500" dirty="0" err="1">
                <a:solidFill>
                  <a:schemeClr val="bg1"/>
                </a:solidFill>
              </a:rPr>
              <a:t>the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timetable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shows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the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other</a:t>
            </a:r>
            <a:r>
              <a:rPr lang="de-DE" sz="5500" dirty="0">
                <a:solidFill>
                  <a:schemeClr val="bg1"/>
                </a:solidFill>
              </a:rPr>
              <a:t> S-bahn </a:t>
            </a:r>
            <a:r>
              <a:rPr lang="de-DE" sz="5500" dirty="0" err="1">
                <a:solidFill>
                  <a:schemeClr val="bg1"/>
                </a:solidFill>
              </a:rPr>
              <a:t>is</a:t>
            </a:r>
            <a:r>
              <a:rPr lang="de-DE" sz="5500" dirty="0">
                <a:solidFill>
                  <a:schemeClr val="bg1"/>
                </a:solidFill>
              </a:rPr>
              <a:t> on </a:t>
            </a:r>
            <a:r>
              <a:rPr lang="de-DE" sz="5500" dirty="0" err="1">
                <a:solidFill>
                  <a:schemeClr val="bg1"/>
                </a:solidFill>
              </a:rPr>
              <a:t>its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way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</a:rPr>
              <a:t> The </a:t>
            </a:r>
            <a:r>
              <a:rPr lang="de-DE" sz="5500" dirty="0" err="1">
                <a:solidFill>
                  <a:schemeClr val="bg1"/>
                </a:solidFill>
              </a:rPr>
              <a:t>blockage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is</a:t>
            </a:r>
            <a:r>
              <a:rPr lang="de-DE" sz="5500" dirty="0">
                <a:solidFill>
                  <a:schemeClr val="bg1"/>
                </a:solidFill>
              </a:rPr>
              <a:t> not </a:t>
            </a:r>
            <a:r>
              <a:rPr lang="de-DE" sz="5500" dirty="0" err="1">
                <a:solidFill>
                  <a:schemeClr val="bg1"/>
                </a:solidFill>
              </a:rPr>
              <a:t>reported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to</a:t>
            </a:r>
            <a:r>
              <a:rPr lang="de-DE" sz="5500" dirty="0">
                <a:solidFill>
                  <a:schemeClr val="bg1"/>
                </a:solidFill>
              </a:rPr>
              <a:t> DB Navigation App, </a:t>
            </a:r>
            <a:r>
              <a:rPr lang="de-DE" sz="5500" dirty="0" err="1">
                <a:solidFill>
                  <a:schemeClr val="bg1"/>
                </a:solidFill>
              </a:rPr>
              <a:t>hvv</a:t>
            </a:r>
            <a:r>
              <a:rPr lang="de-DE" sz="5500" dirty="0">
                <a:solidFill>
                  <a:schemeClr val="bg1"/>
                </a:solidFill>
              </a:rPr>
              <a:t> App etc.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Integration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of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communication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inbetween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S-Bahn </a:t>
            </a:r>
            <a:r>
              <a:rPr lang="de-DE" sz="5500" dirty="0" err="1">
                <a:solidFill>
                  <a:schemeClr val="bg1"/>
                </a:solidFill>
                <a:sym typeface="Wingdings" pitchFamily="2" charset="2"/>
              </a:rPr>
              <a:t>trains</a:t>
            </a:r>
            <a:r>
              <a:rPr lang="de-DE" sz="5500" dirty="0">
                <a:solidFill>
                  <a:schemeClr val="bg1"/>
                </a:solidFill>
                <a:sym typeface="Wingdings" pitchFamily="2" charset="2"/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endParaRPr lang="de-DE" sz="44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7400" b="1" dirty="0">
                <a:solidFill>
                  <a:schemeClr val="bg1"/>
                </a:solidFill>
              </a:rPr>
              <a:t>Google Maps: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5500" dirty="0">
                <a:solidFill>
                  <a:schemeClr val="bg1"/>
                </a:solidFill>
              </a:rPr>
              <a:t>Integration </a:t>
            </a:r>
            <a:r>
              <a:rPr lang="de-DE" sz="5500" dirty="0" err="1">
                <a:solidFill>
                  <a:schemeClr val="bg1"/>
                </a:solidFill>
              </a:rPr>
              <a:t>of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realtime</a:t>
            </a:r>
            <a:r>
              <a:rPr lang="de-DE" sz="5500" dirty="0">
                <a:solidFill>
                  <a:schemeClr val="bg1"/>
                </a:solidFill>
              </a:rPr>
              <a:t> S-Bahn </a:t>
            </a:r>
            <a:r>
              <a:rPr lang="de-DE" sz="5500" dirty="0" err="1">
                <a:solidFill>
                  <a:schemeClr val="bg1"/>
                </a:solidFill>
              </a:rPr>
              <a:t>data</a:t>
            </a:r>
            <a:r>
              <a:rPr lang="de-DE" sz="5500" dirty="0">
                <a:solidFill>
                  <a:schemeClr val="bg1"/>
                </a:solidFill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endParaRPr lang="de-DE" sz="3800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7400" b="1" dirty="0" err="1">
                <a:solidFill>
                  <a:schemeClr val="bg1"/>
                </a:solidFill>
              </a:rPr>
              <a:t>Comparing</a:t>
            </a:r>
            <a:r>
              <a:rPr lang="de-DE" sz="7400" b="1" dirty="0">
                <a:solidFill>
                  <a:schemeClr val="bg1"/>
                </a:solidFill>
              </a:rPr>
              <a:t> Data: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5500" dirty="0">
                <a:solidFill>
                  <a:schemeClr val="bg1"/>
                </a:solidFill>
              </a:rPr>
              <a:t>Statistical </a:t>
            </a:r>
            <a:r>
              <a:rPr lang="de-DE" sz="5500" dirty="0" err="1">
                <a:solidFill>
                  <a:schemeClr val="bg1"/>
                </a:solidFill>
              </a:rPr>
              <a:t>comparison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between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train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delays</a:t>
            </a:r>
            <a:r>
              <a:rPr lang="de-DE" sz="5500" dirty="0">
                <a:solidFill>
                  <a:schemeClr val="bg1"/>
                </a:solidFill>
              </a:rPr>
              <a:t> and </a:t>
            </a:r>
            <a:r>
              <a:rPr lang="de-DE" sz="5500" dirty="0" err="1">
                <a:solidFill>
                  <a:schemeClr val="bg1"/>
                </a:solidFill>
              </a:rPr>
              <a:t>data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transfer</a:t>
            </a:r>
            <a:r>
              <a:rPr lang="de-DE" sz="5500" dirty="0">
                <a:solidFill>
                  <a:schemeClr val="bg1"/>
                </a:solidFill>
              </a:rPr>
              <a:t> </a:t>
            </a:r>
            <a:r>
              <a:rPr lang="de-DE" sz="5500" dirty="0" err="1">
                <a:solidFill>
                  <a:schemeClr val="bg1"/>
                </a:solidFill>
              </a:rPr>
              <a:t>delays</a:t>
            </a:r>
            <a:br>
              <a:rPr lang="de-DE" sz="4400" dirty="0">
                <a:solidFill>
                  <a:schemeClr val="bg1"/>
                </a:solidFill>
              </a:rPr>
            </a:br>
            <a:endParaRPr lang="de-DE" sz="4400" dirty="0">
              <a:solidFill>
                <a:schemeClr val="bg1"/>
              </a:solidFill>
            </a:endParaRPr>
          </a:p>
          <a:p>
            <a:endParaRPr lang="de-DE" sz="2600" dirty="0">
              <a:solidFill>
                <a:schemeClr val="bg1"/>
              </a:solidFill>
            </a:endParaRPr>
          </a:p>
          <a:p>
            <a:endParaRPr lang="de-DE" sz="2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B4DC1B2-4555-2756-AA50-DE59C29A4B0E}"/>
              </a:ext>
            </a:extLst>
          </p:cNvPr>
          <p:cNvSpPr/>
          <p:nvPr/>
        </p:nvSpPr>
        <p:spPr>
          <a:xfrm>
            <a:off x="-1978832" y="-826948"/>
            <a:ext cx="16146616" cy="3255950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86F81BBC-8DE8-3902-41DC-9BD87260F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79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Potential </a:t>
            </a:r>
            <a:r>
              <a:rPr lang="de-DE" sz="5400" dirty="0" err="1">
                <a:solidFill>
                  <a:schemeClr val="bg1"/>
                </a:solidFill>
              </a:rPr>
              <a:t>features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for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future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development</a:t>
            </a:r>
            <a:endParaRPr lang="de-DE" sz="5400" dirty="0">
              <a:solidFill>
                <a:schemeClr val="bg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310BD6F-06FC-9518-5F9B-79A7A55EB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2937" y="3057244"/>
            <a:ext cx="3876954" cy="387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59A635-3B95-9FC6-1024-BDE5E257F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6BA7EC-D9D2-6206-22CC-26D1121A1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31E64C-30FA-E299-70DC-704A0A581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2C71C3-04FC-A8E1-42AC-0BD35E44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7101"/>
            <a:ext cx="10515600" cy="420171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>
                <a:solidFill>
                  <a:schemeClr val="bg1"/>
                </a:solidFill>
              </a:rPr>
              <a:t>HVV App</a:t>
            </a:r>
            <a:r>
              <a:rPr lang="de-DE" sz="2400" dirty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Implementing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geocode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of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landmarks</a:t>
            </a:r>
            <a:r>
              <a:rPr lang="de-DE" sz="1800" dirty="0">
                <a:solidFill>
                  <a:schemeClr val="bg1"/>
                </a:solidFill>
              </a:rPr>
              <a:t>/POIs in </a:t>
            </a:r>
            <a:r>
              <a:rPr lang="de-DE" sz="1800" dirty="0" err="1">
                <a:solidFill>
                  <a:schemeClr val="bg1"/>
                </a:solidFill>
              </a:rPr>
              <a:t>searchfunction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F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e.g.: </a:t>
            </a:r>
            <a:r>
              <a:rPr lang="de-DE" sz="1800" dirty="0" err="1">
                <a:solidFill>
                  <a:schemeClr val="bg1"/>
                </a:solidFill>
              </a:rPr>
              <a:t>Currently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it‘s</a:t>
            </a:r>
            <a:r>
              <a:rPr lang="de-DE" sz="1800" dirty="0">
                <a:solidFill>
                  <a:schemeClr val="bg1"/>
                </a:solidFill>
              </a:rPr>
              <a:t> not possible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search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‘</a:t>
            </a:r>
            <a:r>
              <a:rPr lang="de-DE" sz="1800" dirty="0" err="1">
                <a:solidFill>
                  <a:schemeClr val="bg1"/>
                </a:solidFill>
              </a:rPr>
              <a:t>katze</a:t>
            </a:r>
            <a:r>
              <a:rPr lang="de-DE" sz="1800" dirty="0">
                <a:solidFill>
                  <a:schemeClr val="bg1"/>
                </a:solidFill>
              </a:rPr>
              <a:t>‘ 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‘</a:t>
            </a:r>
            <a:r>
              <a:rPr lang="de-DE" sz="1800" dirty="0" err="1">
                <a:solidFill>
                  <a:schemeClr val="bg1"/>
                </a:solidFill>
              </a:rPr>
              <a:t>betahaus</a:t>
            </a:r>
            <a:r>
              <a:rPr lang="de-DE" sz="1800" dirty="0">
                <a:solidFill>
                  <a:schemeClr val="bg1"/>
                </a:solidFill>
              </a:rPr>
              <a:t>‘ </a:t>
            </a:r>
            <a:r>
              <a:rPr lang="de-DE" sz="1800" dirty="0" err="1">
                <a:solidFill>
                  <a:schemeClr val="bg1"/>
                </a:solidFill>
              </a:rPr>
              <a:t>directly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search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filed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>
                <a:solidFill>
                  <a:schemeClr val="bg1"/>
                </a:solidFill>
              </a:rPr>
              <a:t>	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</a:t>
            </a:r>
            <a:r>
              <a:rPr lang="de-DE" sz="1800" dirty="0" err="1">
                <a:solidFill>
                  <a:schemeClr val="bg1"/>
                </a:solidFill>
              </a:rPr>
              <a:t>nstead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you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always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need</a:t>
            </a:r>
            <a:r>
              <a:rPr lang="de-DE" sz="1800" dirty="0">
                <a:solidFill>
                  <a:schemeClr val="bg1"/>
                </a:solidFill>
              </a:rPr>
              <a:t> a </a:t>
            </a:r>
            <a:r>
              <a:rPr lang="de-DE" sz="1800" dirty="0" err="1">
                <a:solidFill>
                  <a:schemeClr val="bg1"/>
                </a:solidFill>
              </a:rPr>
              <a:t>address</a:t>
            </a:r>
            <a:r>
              <a:rPr lang="de-DE" sz="1800" dirty="0">
                <a:solidFill>
                  <a:schemeClr val="bg1"/>
                </a:solidFill>
              </a:rPr>
              <a:t> like </a:t>
            </a:r>
            <a:r>
              <a:rPr lang="de-DE" sz="1800" dirty="0" err="1">
                <a:solidFill>
                  <a:schemeClr val="bg1"/>
                </a:solidFill>
              </a:rPr>
              <a:t>Eifflerstr</a:t>
            </a:r>
            <a:r>
              <a:rPr lang="de-DE" sz="1800" dirty="0">
                <a:solidFill>
                  <a:schemeClr val="bg1"/>
                </a:solidFill>
              </a:rPr>
              <a:t>. 43 </a:t>
            </a:r>
            <a:r>
              <a:rPr lang="de-DE" sz="1800" dirty="0" err="1">
                <a:solidFill>
                  <a:schemeClr val="bg1"/>
                </a:solidFill>
              </a:rPr>
              <a:t>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nearest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bus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train</a:t>
            </a:r>
            <a:r>
              <a:rPr lang="de-DE" sz="1800" dirty="0">
                <a:solidFill>
                  <a:schemeClr val="bg1"/>
                </a:solidFill>
              </a:rPr>
              <a:t>-station-name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	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Switching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to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google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maps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app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get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info</a:t>
            </a:r>
            <a:endParaRPr lang="de-DE" sz="1800" b="1" dirty="0">
              <a:solidFill>
                <a:schemeClr val="bg1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2400" b="1" dirty="0">
                <a:solidFill>
                  <a:schemeClr val="bg1"/>
                </a:solidFill>
              </a:rPr>
              <a:t>Walking </a:t>
            </a:r>
            <a:r>
              <a:rPr lang="de-DE" sz="2400" b="1" dirty="0" err="1">
                <a:solidFill>
                  <a:schemeClr val="bg1"/>
                </a:solidFill>
              </a:rPr>
              <a:t>distance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calculation</a:t>
            </a:r>
            <a:r>
              <a:rPr lang="de-DE" sz="2400" b="1" dirty="0">
                <a:solidFill>
                  <a:schemeClr val="bg1"/>
                </a:solidFill>
              </a:rPr>
              <a:t>: </a:t>
            </a:r>
          </a:p>
          <a:p>
            <a:pPr>
              <a:lnSpc>
                <a:spcPct val="120000"/>
              </a:lnSpc>
              <a:buFont typeface="Wingdings" pitchFamily="2" charset="2"/>
              <a:buChar char="à"/>
            </a:pP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Implementing</a:t>
            </a:r>
            <a:r>
              <a:rPr lang="de-DE" sz="1800" dirty="0">
                <a:solidFill>
                  <a:schemeClr val="bg1"/>
                </a:solidFill>
              </a:rPr>
              <a:t> and </a:t>
            </a:r>
            <a:r>
              <a:rPr lang="de-DE" sz="1800" dirty="0" err="1">
                <a:solidFill>
                  <a:schemeClr val="bg1"/>
                </a:solidFill>
              </a:rPr>
              <a:t>comparing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walking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distance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calculation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between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platforms</a:t>
            </a:r>
            <a:r>
              <a:rPr lang="de-DE" sz="1800" dirty="0">
                <a:solidFill>
                  <a:schemeClr val="bg1"/>
                </a:solidFill>
              </a:rPr>
              <a:t>/</a:t>
            </a:r>
            <a:r>
              <a:rPr lang="de-DE" sz="1800" dirty="0" err="1">
                <a:solidFill>
                  <a:schemeClr val="bg1"/>
                </a:solidFill>
              </a:rPr>
              <a:t>stations</a:t>
            </a:r>
            <a:r>
              <a:rPr lang="de-DE" sz="1800" dirty="0">
                <a:solidFill>
                  <a:schemeClr val="bg1"/>
                </a:solidFill>
              </a:rPr>
              <a:t> in different </a:t>
            </a:r>
            <a:r>
              <a:rPr lang="de-DE" sz="1800" dirty="0" err="1">
                <a:solidFill>
                  <a:schemeClr val="bg1"/>
                </a:solidFill>
              </a:rPr>
              <a:t>apps</a:t>
            </a:r>
            <a:r>
              <a:rPr lang="de-DE" sz="1800" dirty="0">
                <a:solidFill>
                  <a:schemeClr val="bg1"/>
                </a:solidFill>
              </a:rPr>
              <a:t> (</a:t>
            </a:r>
            <a:r>
              <a:rPr lang="de-DE" sz="1800" dirty="0" err="1">
                <a:solidFill>
                  <a:schemeClr val="bg1"/>
                </a:solidFill>
              </a:rPr>
              <a:t>hvv</a:t>
            </a:r>
            <a:r>
              <a:rPr lang="de-DE" sz="1800" dirty="0">
                <a:solidFill>
                  <a:schemeClr val="bg1"/>
                </a:solidFill>
              </a:rPr>
              <a:t>, DB Navigator etc.) and also </a:t>
            </a:r>
            <a:r>
              <a:rPr lang="de-DE" sz="1800" dirty="0" err="1">
                <a:solidFill>
                  <a:schemeClr val="bg1"/>
                </a:solidFill>
              </a:rPr>
              <a:t>extend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the</a:t>
            </a:r>
            <a:r>
              <a:rPr lang="de-DE" sz="1800" dirty="0">
                <a:solidFill>
                  <a:schemeClr val="bg1"/>
                </a:solidFill>
              </a:rPr>
              <a:t> DB Navigator App (</a:t>
            </a:r>
            <a:r>
              <a:rPr lang="de-DE" sz="1800" dirty="0" err="1">
                <a:solidFill>
                  <a:schemeClr val="bg1"/>
                </a:solidFill>
              </a:rPr>
              <a:t>currently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only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for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station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station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walking</a:t>
            </a:r>
            <a:r>
              <a:rPr lang="de-DE" sz="1800" dirty="0">
                <a:solidFill>
                  <a:schemeClr val="bg1"/>
                </a:solidFill>
              </a:rPr>
              <a:t>)</a:t>
            </a:r>
          </a:p>
          <a:p>
            <a:endParaRPr lang="de-DE" sz="2600" dirty="0">
              <a:solidFill>
                <a:schemeClr val="bg1"/>
              </a:solidFill>
            </a:endParaRPr>
          </a:p>
          <a:p>
            <a:endParaRPr lang="de-DE" sz="2200" dirty="0">
              <a:solidFill>
                <a:schemeClr val="bg1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4B06262-EC5F-6A30-3D51-6D7B245B591A}"/>
              </a:ext>
            </a:extLst>
          </p:cNvPr>
          <p:cNvSpPr/>
          <p:nvPr/>
        </p:nvSpPr>
        <p:spPr>
          <a:xfrm>
            <a:off x="-1978832" y="-826948"/>
            <a:ext cx="16146616" cy="3255950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B828C5A-07FD-CFA9-CDAF-8012BDD6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797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sz="5400" dirty="0">
                <a:solidFill>
                  <a:schemeClr val="bg1"/>
                </a:solidFill>
              </a:rPr>
              <a:t>Potential </a:t>
            </a:r>
            <a:r>
              <a:rPr lang="de-DE" sz="5400" dirty="0" err="1">
                <a:solidFill>
                  <a:schemeClr val="bg1"/>
                </a:solidFill>
              </a:rPr>
              <a:t>features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for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future</a:t>
            </a:r>
            <a:r>
              <a:rPr lang="de-DE" sz="5400" dirty="0">
                <a:solidFill>
                  <a:schemeClr val="bg1"/>
                </a:solidFill>
              </a:rPr>
              <a:t> </a:t>
            </a:r>
            <a:r>
              <a:rPr lang="de-DE" sz="5400" dirty="0" err="1">
                <a:solidFill>
                  <a:schemeClr val="bg1"/>
                </a:solidFill>
              </a:rPr>
              <a:t>development</a:t>
            </a:r>
            <a:endParaRPr lang="de-DE" sz="5400" dirty="0">
              <a:solidFill>
                <a:schemeClr val="bg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B021FED-A535-CA8F-E21A-7846BBEE1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71005" y="3169695"/>
            <a:ext cx="5659850" cy="565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A0D1C9-8719-F266-C0F5-268EE3058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E661C79-493A-672E-EFE5-702E2920A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78625">
            <a:off x="8473956" y="2797527"/>
            <a:ext cx="4263042" cy="42630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618CB9-24E8-A646-88E4-E853238CD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Learnings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0FC96C-FEDB-3D9B-1EE5-0F109237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Asking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questions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asking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questions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then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ask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even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more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questions</a:t>
            </a:r>
            <a:r>
              <a:rPr lang="de-DE" dirty="0">
                <a:solidFill>
                  <a:schemeClr val="bg1"/>
                </a:solidFill>
              </a:rPr>
              <a:t>...</a:t>
            </a:r>
          </a:p>
          <a:p>
            <a:r>
              <a:rPr lang="de-DE" dirty="0">
                <a:solidFill>
                  <a:schemeClr val="bg1"/>
                </a:solidFill>
              </a:rPr>
              <a:t>Not </a:t>
            </a:r>
            <a:r>
              <a:rPr lang="de-DE" dirty="0" err="1">
                <a:solidFill>
                  <a:schemeClr val="bg1"/>
                </a:solidFill>
              </a:rPr>
              <a:t>assumimg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stakeholders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know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exactly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want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need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solve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their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problem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Public </a:t>
            </a:r>
            <a:r>
              <a:rPr lang="de-DE" dirty="0" err="1">
                <a:solidFill>
                  <a:schemeClr val="bg1"/>
                </a:solidFill>
              </a:rPr>
              <a:t>transport</a:t>
            </a:r>
            <a:r>
              <a:rPr lang="de-DE" dirty="0">
                <a:solidFill>
                  <a:schemeClr val="bg1"/>
                </a:solidFill>
              </a:rPr>
              <a:t> in Germany, </a:t>
            </a:r>
            <a:r>
              <a:rPr lang="de-DE" dirty="0" err="1">
                <a:solidFill>
                  <a:schemeClr val="bg1"/>
                </a:solidFill>
              </a:rPr>
              <a:t>especially</a:t>
            </a:r>
            <a:r>
              <a:rPr lang="de-DE" dirty="0">
                <a:solidFill>
                  <a:schemeClr val="bg1"/>
                </a:solidFill>
              </a:rPr>
              <a:t> in Hamburg,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special</a:t>
            </a:r>
            <a:r>
              <a:rPr lang="de-DE" dirty="0">
                <a:solidFill>
                  <a:schemeClr val="bg1"/>
                </a:solidFill>
              </a:rPr>
              <a:t> and </a:t>
            </a:r>
            <a:r>
              <a:rPr lang="de-DE" dirty="0" err="1">
                <a:solidFill>
                  <a:schemeClr val="bg1"/>
                </a:solidFill>
              </a:rPr>
              <a:t>complicated</a:t>
            </a:r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not </a:t>
            </a:r>
            <a:r>
              <a:rPr lang="de-DE" dirty="0" err="1">
                <a:solidFill>
                  <a:schemeClr val="bg1"/>
                </a:solidFill>
              </a:rPr>
              <a:t>assumimg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data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provided</a:t>
            </a:r>
            <a:r>
              <a:rPr lang="de-DE" dirty="0">
                <a:solidFill>
                  <a:schemeClr val="bg1"/>
                </a:solidFill>
              </a:rPr>
              <a:t> will also </a:t>
            </a:r>
            <a:r>
              <a:rPr lang="de-DE" dirty="0" err="1">
                <a:solidFill>
                  <a:schemeClr val="bg1"/>
                </a:solidFill>
              </a:rPr>
              <a:t>work</a:t>
            </a:r>
            <a:r>
              <a:rPr lang="de-DE" dirty="0">
                <a:solidFill>
                  <a:schemeClr val="bg1"/>
                </a:solidFill>
              </a:rPr>
              <a:t>. :-)</a:t>
            </a:r>
          </a:p>
        </p:txBody>
      </p:sp>
    </p:spTree>
    <p:extLst>
      <p:ext uri="{BB962C8B-B14F-4D97-AF65-F5344CB8AC3E}">
        <p14:creationId xmlns:p14="http://schemas.microsoft.com/office/powerpoint/2010/main" val="3002022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67C6BE4D-8698-4929-8B02-42542B24C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284078">
            <a:off x="1718665" y="-578591"/>
            <a:ext cx="7699870" cy="76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5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27320A3-8B8D-0722-91EC-BE0309325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36264"/>
            <a:ext cx="10515600" cy="3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9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FE2EA581-4C8A-0385-78C4-9FE0D62E27B7}"/>
              </a:ext>
            </a:extLst>
          </p:cNvPr>
          <p:cNvSpPr/>
          <p:nvPr/>
        </p:nvSpPr>
        <p:spPr>
          <a:xfrm>
            <a:off x="929217" y="3455579"/>
            <a:ext cx="6366933" cy="3062575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73664163-2239-8CD6-451F-D09A2B48425A}"/>
              </a:ext>
            </a:extLst>
          </p:cNvPr>
          <p:cNvSpPr/>
          <p:nvPr/>
        </p:nvSpPr>
        <p:spPr>
          <a:xfrm>
            <a:off x="2554817" y="1126067"/>
            <a:ext cx="8026400" cy="3860800"/>
          </a:xfrm>
          <a:prstGeom prst="roundRect">
            <a:avLst/>
          </a:prstGeom>
          <a:blipFill dpi="0" rotWithShape="1">
            <a:blip r:embed="rId2">
              <a:alphaModFix amt="90000"/>
            </a:blip>
            <a:srcRect/>
            <a:stretch>
              <a:fillRect/>
            </a:stretch>
          </a:blipFill>
          <a:ln w="317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6408992-8A57-85F4-A0ED-14E1395148AF}"/>
              </a:ext>
            </a:extLst>
          </p:cNvPr>
          <p:cNvSpPr txBox="1"/>
          <p:nvPr/>
        </p:nvSpPr>
        <p:spPr>
          <a:xfrm>
            <a:off x="711200" y="457200"/>
            <a:ext cx="3928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46F72F-3822-D036-42CC-A74FC373A4DF}"/>
              </a:ext>
            </a:extLst>
          </p:cNvPr>
          <p:cNvSpPr txBox="1"/>
          <p:nvPr/>
        </p:nvSpPr>
        <p:spPr>
          <a:xfrm>
            <a:off x="1149350" y="5147159"/>
            <a:ext cx="6891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bg1"/>
                </a:solidFill>
              </a:rPr>
              <a:t>Nizam</a:t>
            </a:r>
            <a:r>
              <a:rPr lang="de-DE" sz="2400" dirty="0">
                <a:solidFill>
                  <a:schemeClr val="bg1"/>
                </a:solidFill>
              </a:rPr>
              <a:t> – AI Engineer </a:t>
            </a:r>
          </a:p>
          <a:p>
            <a:r>
              <a:rPr lang="de-DE" sz="2400" b="1" dirty="0">
                <a:solidFill>
                  <a:schemeClr val="bg1"/>
                </a:solidFill>
              </a:rPr>
              <a:t>Sonia</a:t>
            </a:r>
            <a:r>
              <a:rPr lang="de-DE" sz="2400" dirty="0">
                <a:solidFill>
                  <a:schemeClr val="bg1"/>
                </a:solidFill>
              </a:rPr>
              <a:t> – UX Designer</a:t>
            </a:r>
          </a:p>
          <a:p>
            <a:r>
              <a:rPr lang="de-DE" sz="2400" b="1" dirty="0">
                <a:solidFill>
                  <a:schemeClr val="bg1"/>
                </a:solidFill>
              </a:rPr>
              <a:t>Hossein</a:t>
            </a:r>
            <a:r>
              <a:rPr lang="de-DE" sz="2400" dirty="0">
                <a:solidFill>
                  <a:schemeClr val="bg1"/>
                </a:solidFill>
              </a:rPr>
              <a:t> – AI Engineer </a:t>
            </a:r>
          </a:p>
        </p:txBody>
      </p:sp>
    </p:spTree>
    <p:extLst>
      <p:ext uri="{BB962C8B-B14F-4D97-AF65-F5344CB8AC3E}">
        <p14:creationId xmlns:p14="http://schemas.microsoft.com/office/powerpoint/2010/main" val="358168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0C887D-9E1B-6B53-4785-2337093AC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483A1830-648A-CD72-E6EA-D443326CAE9D}"/>
              </a:ext>
            </a:extLst>
          </p:cNvPr>
          <p:cNvSpPr/>
          <p:nvPr/>
        </p:nvSpPr>
        <p:spPr>
          <a:xfrm>
            <a:off x="8694891" y="520070"/>
            <a:ext cx="3115834" cy="3115834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E4075AA-542F-E69A-7ADD-B78DFF7F3014}"/>
              </a:ext>
            </a:extLst>
          </p:cNvPr>
          <p:cNvSpPr txBox="1"/>
          <p:nvPr/>
        </p:nvSpPr>
        <p:spPr>
          <a:xfrm>
            <a:off x="8919620" y="923825"/>
            <a:ext cx="2581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On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S-Bahn: Checking </a:t>
            </a:r>
            <a:r>
              <a:rPr lang="de-DE" dirty="0" err="1">
                <a:solidFill>
                  <a:schemeClr val="bg1"/>
                </a:solidFill>
              </a:rPr>
              <a:t>again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hvv</a:t>
            </a:r>
            <a:r>
              <a:rPr lang="de-DE" dirty="0">
                <a:solidFill>
                  <a:schemeClr val="bg1"/>
                </a:solidFill>
              </a:rPr>
              <a:t> App: </a:t>
            </a:r>
            <a:r>
              <a:rPr lang="de-DE" dirty="0" err="1">
                <a:solidFill>
                  <a:schemeClr val="bg1"/>
                </a:solidFill>
              </a:rPr>
              <a:t>bus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now</a:t>
            </a:r>
            <a:r>
              <a:rPr lang="de-DE" dirty="0">
                <a:solidFill>
                  <a:schemeClr val="bg1"/>
                </a:solidFill>
              </a:rPr>
              <a:t> AGAIN </a:t>
            </a:r>
            <a:r>
              <a:rPr lang="de-DE" dirty="0" err="1">
                <a:solidFill>
                  <a:schemeClr val="bg1"/>
                </a:solidFill>
              </a:rPr>
              <a:t>supposed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be</a:t>
            </a:r>
            <a:r>
              <a:rPr lang="de-DE" dirty="0">
                <a:solidFill>
                  <a:schemeClr val="bg1"/>
                </a:solidFill>
              </a:rPr>
              <a:t> on time</a:t>
            </a:r>
          </a:p>
          <a:p>
            <a:pPr marL="285750" indent="-285750" algn="ctr">
              <a:buFont typeface="Wingdings" pitchFamily="2" charset="2"/>
              <a:buChar char="à"/>
            </a:pPr>
            <a:r>
              <a:rPr lang="de-DE" dirty="0">
                <a:solidFill>
                  <a:schemeClr val="bg1"/>
                </a:solidFill>
              </a:rPr>
              <a:t>Running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busstation</a:t>
            </a:r>
            <a:r>
              <a:rPr lang="de-DE" dirty="0">
                <a:solidFill>
                  <a:schemeClr val="bg1"/>
                </a:solidFill>
              </a:rPr>
              <a:t>, but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late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announced</a:t>
            </a:r>
            <a:r>
              <a:rPr lang="de-DE" dirty="0">
                <a:solidFill>
                  <a:schemeClr val="bg1"/>
                </a:solidFill>
              </a:rPr>
              <a:t> FIRST...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A31A8BDC-70DD-4E03-A223-0E931BA29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469" y="1986412"/>
            <a:ext cx="6889265" cy="688926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AD0A41C-B8BE-2A5C-B9F6-68C4132E7705}"/>
              </a:ext>
            </a:extLst>
          </p:cNvPr>
          <p:cNvSpPr txBox="1"/>
          <p:nvPr/>
        </p:nvSpPr>
        <p:spPr>
          <a:xfrm>
            <a:off x="711200" y="457200"/>
            <a:ext cx="802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Example</a:t>
            </a:r>
            <a:r>
              <a:rPr lang="de-DE" sz="3200" b="1" dirty="0">
                <a:solidFill>
                  <a:schemeClr val="bg1"/>
                </a:solidFill>
              </a:rPr>
              <a:t>: </a:t>
            </a:r>
            <a:r>
              <a:rPr lang="de-DE" sz="3200" b="1" dirty="0" err="1">
                <a:solidFill>
                  <a:schemeClr val="bg1"/>
                </a:solidFill>
              </a:rPr>
              <a:t>Traveling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to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the</a:t>
            </a:r>
            <a:r>
              <a:rPr lang="de-DE" sz="3200" b="1" dirty="0">
                <a:solidFill>
                  <a:schemeClr val="bg1"/>
                </a:solidFill>
              </a:rPr>
              <a:t> Hackathon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50C615-E36F-8772-7B0A-8FC95D14A07D}"/>
              </a:ext>
            </a:extLst>
          </p:cNvPr>
          <p:cNvSpPr/>
          <p:nvPr/>
        </p:nvSpPr>
        <p:spPr>
          <a:xfrm>
            <a:off x="711200" y="1542862"/>
            <a:ext cx="2683004" cy="2683004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877C60-B77D-F3EE-31B2-E7DD1EBE9747}"/>
              </a:ext>
            </a:extLst>
          </p:cNvPr>
          <p:cNvSpPr txBox="1"/>
          <p:nvPr/>
        </p:nvSpPr>
        <p:spPr>
          <a:xfrm>
            <a:off x="867771" y="2077987"/>
            <a:ext cx="228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Where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is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chemeClr val="bg1"/>
                </a:solidFill>
                <a:sym typeface="Wingdings" pitchFamily="2" charset="2"/>
              </a:rPr>
              <a:t>Betahaus</a:t>
            </a:r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?</a:t>
            </a:r>
          </a:p>
          <a:p>
            <a:pPr algn="ctr"/>
            <a:r>
              <a:rPr lang="de-DE" sz="18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800" dirty="0">
                <a:solidFill>
                  <a:schemeClr val="bg1"/>
                </a:solidFill>
              </a:rPr>
              <a:t>Checking </a:t>
            </a:r>
            <a:r>
              <a:rPr lang="de-DE" sz="1800" b="1" dirty="0">
                <a:solidFill>
                  <a:schemeClr val="bg1"/>
                </a:solidFill>
              </a:rPr>
              <a:t>Google Maps</a:t>
            </a:r>
            <a:r>
              <a:rPr lang="de-DE" sz="1800" dirty="0">
                <a:solidFill>
                  <a:schemeClr val="bg1"/>
                </a:solidFill>
              </a:rPr>
              <a:t>: 2 min </a:t>
            </a:r>
            <a:r>
              <a:rPr lang="de-DE" sz="1800" dirty="0" err="1">
                <a:solidFill>
                  <a:schemeClr val="bg1"/>
                </a:solidFill>
              </a:rPr>
              <a:t>from</a:t>
            </a:r>
            <a:r>
              <a:rPr lang="de-DE" sz="1800" dirty="0">
                <a:solidFill>
                  <a:schemeClr val="bg1"/>
                </a:solidFill>
              </a:rPr>
              <a:t> Altona Bahnhof Bahnstation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Altona Busstation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1C1D14-87DF-8414-3F46-7D5F265603DC}"/>
              </a:ext>
            </a:extLst>
          </p:cNvPr>
          <p:cNvSpPr/>
          <p:nvPr/>
        </p:nvSpPr>
        <p:spPr>
          <a:xfrm>
            <a:off x="4665597" y="1612623"/>
            <a:ext cx="2683003" cy="2683003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15A300F-F113-0E21-209C-5E1D33A312AA}"/>
              </a:ext>
            </a:extLst>
          </p:cNvPr>
          <p:cNvSpPr txBox="1"/>
          <p:nvPr/>
        </p:nvSpPr>
        <p:spPr>
          <a:xfrm>
            <a:off x="5043487" y="2069049"/>
            <a:ext cx="192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Checking </a:t>
            </a:r>
            <a:r>
              <a:rPr lang="de-DE" sz="1800" dirty="0" err="1">
                <a:solidFill>
                  <a:schemeClr val="bg1"/>
                </a:solidFill>
              </a:rPr>
              <a:t>again</a:t>
            </a:r>
            <a:r>
              <a:rPr lang="de-DE" sz="1800" dirty="0">
                <a:solidFill>
                  <a:schemeClr val="bg1"/>
                </a:solidFill>
              </a:rPr>
              <a:t> in </a:t>
            </a:r>
            <a:r>
              <a:rPr lang="de-DE" b="1" dirty="0" err="1">
                <a:solidFill>
                  <a:schemeClr val="bg1"/>
                </a:solidFill>
              </a:rPr>
              <a:t>H</a:t>
            </a:r>
            <a:r>
              <a:rPr lang="de-DE" sz="1800" b="1" dirty="0" err="1">
                <a:solidFill>
                  <a:schemeClr val="bg1"/>
                </a:solidFill>
              </a:rPr>
              <a:t>vv</a:t>
            </a:r>
            <a:r>
              <a:rPr lang="de-DE" sz="1800" b="1" dirty="0">
                <a:solidFill>
                  <a:schemeClr val="bg1"/>
                </a:solidFill>
              </a:rPr>
              <a:t> </a:t>
            </a:r>
            <a:r>
              <a:rPr lang="de-DE" sz="1800" b="1" dirty="0" err="1">
                <a:solidFill>
                  <a:schemeClr val="bg1"/>
                </a:solidFill>
              </a:rPr>
              <a:t>app</a:t>
            </a:r>
            <a:r>
              <a:rPr lang="de-DE" sz="1800" b="1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800" dirty="0">
                <a:solidFill>
                  <a:schemeClr val="bg1"/>
                </a:solidFill>
              </a:rPr>
              <a:t>2 min </a:t>
            </a:r>
            <a:r>
              <a:rPr lang="de-DE" sz="1800" dirty="0" err="1">
                <a:solidFill>
                  <a:schemeClr val="bg1"/>
                </a:solidFill>
              </a:rPr>
              <a:t>bus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delay</a:t>
            </a:r>
            <a:r>
              <a:rPr lang="de-DE" sz="1800" dirty="0">
                <a:solidFill>
                  <a:schemeClr val="bg1"/>
                </a:solidFill>
              </a:rPr>
              <a:t>, </a:t>
            </a:r>
            <a:r>
              <a:rPr lang="de-DE" sz="1800" dirty="0" err="1">
                <a:solidFill>
                  <a:schemeClr val="bg1"/>
                </a:solidFill>
              </a:rPr>
              <a:t>therefore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one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stop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by</a:t>
            </a:r>
            <a:r>
              <a:rPr lang="de-DE" sz="1800" dirty="0">
                <a:solidFill>
                  <a:schemeClr val="bg1"/>
                </a:solidFill>
              </a:rPr>
              <a:t> S-Bahn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Altona Bahnhof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D246EE-33F4-BCB6-C948-F3DABAD67138}"/>
              </a:ext>
            </a:extLst>
          </p:cNvPr>
          <p:cNvSpPr/>
          <p:nvPr/>
        </p:nvSpPr>
        <p:spPr>
          <a:xfrm>
            <a:off x="6928605" y="3951801"/>
            <a:ext cx="2587823" cy="2587823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1A3F48F-74AF-8F5E-CFEB-8F9BA30F1E58}"/>
              </a:ext>
            </a:extLst>
          </p:cNvPr>
          <p:cNvSpPr txBox="1"/>
          <p:nvPr/>
        </p:nvSpPr>
        <p:spPr>
          <a:xfrm>
            <a:off x="7258905" y="4414253"/>
            <a:ext cx="1927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Going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through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end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station</a:t>
            </a:r>
            <a:r>
              <a:rPr lang="de-DE" dirty="0">
                <a:solidFill>
                  <a:schemeClr val="bg1"/>
                </a:solidFill>
              </a:rPr>
              <a:t> (</a:t>
            </a:r>
            <a:r>
              <a:rPr lang="de-DE" dirty="0" err="1">
                <a:solidFill>
                  <a:schemeClr val="bg1"/>
                </a:solidFill>
              </a:rPr>
              <a:t>knowing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where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stairs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up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bus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station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are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787624-F9A8-8486-762A-D8BA54D49BA2}"/>
              </a:ext>
            </a:extLst>
          </p:cNvPr>
          <p:cNvSpPr/>
          <p:nvPr/>
        </p:nvSpPr>
        <p:spPr>
          <a:xfrm>
            <a:off x="2757487" y="4354570"/>
            <a:ext cx="2286000" cy="2286000"/>
          </a:xfrm>
          <a:prstGeom prst="ellipse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BAFFA2-65CD-2BE9-FD42-D5FA25D99E42}"/>
              </a:ext>
            </a:extLst>
          </p:cNvPr>
          <p:cNvSpPr txBox="1"/>
          <p:nvPr/>
        </p:nvSpPr>
        <p:spPr>
          <a:xfrm>
            <a:off x="2936874" y="4864882"/>
            <a:ext cx="1927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800" dirty="0">
                <a:solidFill>
                  <a:schemeClr val="bg1"/>
                </a:solidFill>
              </a:rPr>
              <a:t>Walking time = 10 min. </a:t>
            </a:r>
            <a:r>
              <a:rPr lang="de-DE" sz="1800" dirty="0" err="1">
                <a:solidFill>
                  <a:schemeClr val="bg1"/>
                </a:solidFill>
              </a:rPr>
              <a:t>to</a:t>
            </a:r>
            <a:r>
              <a:rPr lang="de-DE" sz="1800" dirty="0">
                <a:solidFill>
                  <a:schemeClr val="bg1"/>
                </a:solidFill>
              </a:rPr>
              <a:t> Altona </a:t>
            </a:r>
            <a:r>
              <a:rPr lang="de-DE" sz="1800" dirty="0" err="1">
                <a:solidFill>
                  <a:schemeClr val="bg1"/>
                </a:solidFill>
              </a:rPr>
              <a:t>station</a:t>
            </a:r>
            <a:r>
              <a:rPr lang="de-DE" sz="1800" dirty="0">
                <a:solidFill>
                  <a:schemeClr val="bg1"/>
                </a:solidFill>
              </a:rPr>
              <a:t> </a:t>
            </a:r>
            <a:r>
              <a:rPr lang="de-DE" sz="1800" dirty="0" err="1">
                <a:solidFill>
                  <a:schemeClr val="bg1"/>
                </a:solidFill>
              </a:rPr>
              <a:t>with</a:t>
            </a:r>
            <a:r>
              <a:rPr lang="de-DE" sz="1800" dirty="0">
                <a:solidFill>
                  <a:schemeClr val="bg1"/>
                </a:solidFill>
              </a:rPr>
              <a:t> a ‘fast </a:t>
            </a:r>
            <a:r>
              <a:rPr lang="de-DE" sz="1800" dirty="0" err="1">
                <a:solidFill>
                  <a:schemeClr val="bg1"/>
                </a:solidFill>
              </a:rPr>
              <a:t>walk</a:t>
            </a:r>
            <a:r>
              <a:rPr lang="de-DE" sz="1800" dirty="0">
                <a:solidFill>
                  <a:schemeClr val="bg1"/>
                </a:solidFill>
              </a:rPr>
              <a:t>‘, but heavy </a:t>
            </a:r>
            <a:r>
              <a:rPr lang="de-DE" sz="1800" dirty="0" err="1">
                <a:solidFill>
                  <a:schemeClr val="bg1"/>
                </a:solidFill>
              </a:rPr>
              <a:t>bag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62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C7671A2-A36C-F159-E44C-C314CE8C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110" y="-237797"/>
            <a:ext cx="7333593" cy="7333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9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F129217-D6C7-DAD5-8D31-60E04B4ED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429" y="0"/>
            <a:ext cx="6930571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182A20B-C19B-EE7E-84E9-8374403B46CC}"/>
              </a:ext>
            </a:extLst>
          </p:cNvPr>
          <p:cNvSpPr/>
          <p:nvPr/>
        </p:nvSpPr>
        <p:spPr>
          <a:xfrm>
            <a:off x="-1849280" y="-1299930"/>
            <a:ext cx="9469279" cy="9469279"/>
          </a:xfrm>
          <a:prstGeom prst="ellipse">
            <a:avLst/>
          </a:prstGeom>
          <a:solidFill>
            <a:srgbClr val="FB1D40"/>
          </a:solidFill>
          <a:ln w="31750">
            <a:solidFill>
              <a:schemeClr val="tx1">
                <a:alpha val="6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F549D49-DA32-CA27-CAB6-281237608DF2}"/>
              </a:ext>
            </a:extLst>
          </p:cNvPr>
          <p:cNvSpPr txBox="1"/>
          <p:nvPr/>
        </p:nvSpPr>
        <p:spPr>
          <a:xfrm>
            <a:off x="701271" y="363915"/>
            <a:ext cx="629861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chemeClr val="bg1"/>
                </a:solidFill>
              </a:rPr>
              <a:t>Problem:</a:t>
            </a:r>
          </a:p>
          <a:p>
            <a:endParaRPr lang="de-DE" sz="2600" b="1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dirty="0" err="1">
                <a:solidFill>
                  <a:schemeClr val="bg1"/>
                </a:solidFill>
              </a:rPr>
              <a:t>Currently</a:t>
            </a:r>
            <a:r>
              <a:rPr lang="de-DE" sz="2400" dirty="0">
                <a:solidFill>
                  <a:schemeClr val="bg1"/>
                </a:solidFill>
              </a:rPr>
              <a:t>, </a:t>
            </a:r>
            <a:r>
              <a:rPr lang="de-DE" sz="2400" b="1" dirty="0">
                <a:solidFill>
                  <a:schemeClr val="bg1"/>
                </a:solidFill>
              </a:rPr>
              <a:t>different </a:t>
            </a:r>
            <a:r>
              <a:rPr lang="de-DE" sz="2400" b="1" dirty="0" err="1">
                <a:solidFill>
                  <a:schemeClr val="bg1"/>
                </a:solidFill>
              </a:rPr>
              <a:t>arrival</a:t>
            </a:r>
            <a:r>
              <a:rPr lang="de-DE" sz="2400" b="1" dirty="0">
                <a:solidFill>
                  <a:schemeClr val="bg1"/>
                </a:solidFill>
              </a:rPr>
              <a:t> and </a:t>
            </a:r>
            <a:r>
              <a:rPr lang="de-DE" sz="2400" b="1" dirty="0" err="1">
                <a:solidFill>
                  <a:schemeClr val="bg1"/>
                </a:solidFill>
              </a:rPr>
              <a:t>delay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times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buses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trains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displayed</a:t>
            </a:r>
            <a:r>
              <a:rPr lang="de-DE" sz="2400" dirty="0">
                <a:solidFill>
                  <a:schemeClr val="bg1"/>
                </a:solidFill>
              </a:rPr>
              <a:t> in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1" dirty="0">
                <a:solidFill>
                  <a:schemeClr val="bg1"/>
                </a:solidFill>
              </a:rPr>
              <a:t>individual </a:t>
            </a:r>
            <a:r>
              <a:rPr lang="de-DE" sz="2400" b="1" dirty="0" err="1">
                <a:solidFill>
                  <a:schemeClr val="bg1"/>
                </a:solidFill>
              </a:rPr>
              <a:t>apps</a:t>
            </a:r>
            <a:r>
              <a:rPr lang="de-DE" sz="2400" b="1" dirty="0">
                <a:solidFill>
                  <a:schemeClr val="bg1"/>
                </a:solidFill>
              </a:rPr>
              <a:t> (e.g. </a:t>
            </a:r>
            <a:r>
              <a:rPr lang="de-DE" sz="2400" b="1" dirty="0" err="1">
                <a:solidFill>
                  <a:schemeClr val="bg1"/>
                </a:solidFill>
              </a:rPr>
              <a:t>hvv</a:t>
            </a:r>
            <a:r>
              <a:rPr lang="de-DE" sz="2400" b="1" dirty="0">
                <a:solidFill>
                  <a:schemeClr val="bg1"/>
                </a:solidFill>
              </a:rPr>
              <a:t>, DB Navigator, Google Maps etc.)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one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same </a:t>
            </a:r>
            <a:r>
              <a:rPr lang="de-DE" sz="2400" dirty="0" err="1">
                <a:solidFill>
                  <a:schemeClr val="bg1"/>
                </a:solidFill>
              </a:rPr>
              <a:t>connection</a:t>
            </a:r>
            <a:r>
              <a:rPr lang="de-DE" sz="2400" dirty="0">
                <a:solidFill>
                  <a:schemeClr val="bg1"/>
                </a:solidFill>
              </a:rPr>
              <a:t>. </a:t>
            </a:r>
          </a:p>
          <a:p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dirty="0" err="1">
                <a:solidFill>
                  <a:schemeClr val="bg1"/>
                </a:solidFill>
              </a:rPr>
              <a:t>Passengers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confused</a:t>
            </a:r>
            <a:r>
              <a:rPr lang="de-DE" sz="2400" b="1" dirty="0">
                <a:solidFill>
                  <a:schemeClr val="bg1"/>
                </a:solidFill>
              </a:rPr>
              <a:t> and/</a:t>
            </a:r>
            <a:r>
              <a:rPr lang="de-DE" sz="2400" b="1" dirty="0" err="1">
                <a:solidFill>
                  <a:schemeClr val="bg1"/>
                </a:solidFill>
              </a:rPr>
              <a:t>or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annoyed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because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connections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are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missed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dirty="0">
                <a:solidFill>
                  <a:schemeClr val="bg1"/>
                </a:solidFill>
              </a:rPr>
              <a:t>Public </a:t>
            </a:r>
            <a:r>
              <a:rPr lang="de-DE" sz="2400" dirty="0" err="1">
                <a:solidFill>
                  <a:schemeClr val="bg1"/>
                </a:solidFill>
              </a:rPr>
              <a:t>transportation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1" dirty="0">
                <a:solidFill>
                  <a:schemeClr val="bg1"/>
                </a:solidFill>
              </a:rPr>
              <a:t>not </a:t>
            </a:r>
            <a:r>
              <a:rPr lang="de-DE" sz="2400" b="1" dirty="0" err="1">
                <a:solidFill>
                  <a:schemeClr val="bg1"/>
                </a:solidFill>
              </a:rPr>
              <a:t>perceived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as</a:t>
            </a:r>
            <a:r>
              <a:rPr lang="de-DE" sz="2400" b="1" dirty="0">
                <a:solidFill>
                  <a:schemeClr val="bg1"/>
                </a:solidFill>
              </a:rPr>
              <a:t> reliable</a:t>
            </a:r>
          </a:p>
          <a:p>
            <a:endParaRPr lang="de-DE" sz="2400" dirty="0">
              <a:solidFill>
                <a:schemeClr val="bg1"/>
              </a:solidFill>
            </a:endParaRPr>
          </a:p>
          <a:p>
            <a:pPr marL="457200" indent="-457200">
              <a:buFont typeface="Wingdings" pitchFamily="2" charset="2"/>
              <a:buChar char="à"/>
            </a:pPr>
            <a:r>
              <a:rPr lang="de-DE" sz="2400" b="1" dirty="0" err="1">
                <a:solidFill>
                  <a:schemeClr val="bg1"/>
                </a:solidFill>
              </a:rPr>
              <a:t>Which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app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is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b="1" dirty="0" err="1">
                <a:solidFill>
                  <a:schemeClr val="bg1"/>
                </a:solidFill>
              </a:rPr>
              <a:t>correct</a:t>
            </a:r>
            <a:r>
              <a:rPr lang="de-DE" sz="2400" b="1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about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delay</a:t>
            </a:r>
            <a:r>
              <a:rPr lang="de-DE" sz="2400" dirty="0">
                <a:solidFill>
                  <a:schemeClr val="bg1"/>
                </a:solidFill>
              </a:rPr>
              <a:t> time?</a:t>
            </a:r>
          </a:p>
          <a:p>
            <a:endParaRPr lang="de-DE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52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FE9E08-0635-4179-D7F4-4EDCB91AA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feil nach unten 20">
            <a:extLst>
              <a:ext uri="{FF2B5EF4-FFF2-40B4-BE49-F238E27FC236}">
                <a16:creationId xmlns:a16="http://schemas.microsoft.com/office/drawing/2014/main" id="{8B0129A1-CAFB-D1CC-D686-F51D5E47CA58}"/>
              </a:ext>
            </a:extLst>
          </p:cNvPr>
          <p:cNvSpPr/>
          <p:nvPr/>
        </p:nvSpPr>
        <p:spPr>
          <a:xfrm>
            <a:off x="1746097" y="1729652"/>
            <a:ext cx="1721252" cy="154556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2B23BE-7B6F-DD23-0288-C813A910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Data Flow </a:t>
            </a:r>
            <a:r>
              <a:rPr lang="de-DE" dirty="0" err="1">
                <a:solidFill>
                  <a:schemeClr val="bg1"/>
                </a:solidFill>
              </a:rPr>
              <a:t>Overview</a:t>
            </a:r>
            <a:r>
              <a:rPr lang="de-DE" dirty="0">
                <a:solidFill>
                  <a:schemeClr val="bg1"/>
                </a:solidFill>
              </a:rPr>
              <a:t> – RIS Mindmap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A6F5CB-80D1-6122-A8BA-0680F6989072}"/>
              </a:ext>
            </a:extLst>
          </p:cNvPr>
          <p:cNvSpPr/>
          <p:nvPr/>
        </p:nvSpPr>
        <p:spPr>
          <a:xfrm>
            <a:off x="8325133" y="1690688"/>
            <a:ext cx="1093455" cy="1093455"/>
          </a:xfrm>
          <a:prstGeom prst="ellipse">
            <a:avLst/>
          </a:prstGeom>
          <a:solidFill>
            <a:srgbClr val="FB1D4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Hvv</a:t>
            </a:r>
            <a:r>
              <a:rPr lang="de-DE" dirty="0"/>
              <a:t> App</a:t>
            </a: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B152A782-6EEC-1A97-838F-211A9F1DDC0B}"/>
              </a:ext>
            </a:extLst>
          </p:cNvPr>
          <p:cNvSpPr/>
          <p:nvPr/>
        </p:nvSpPr>
        <p:spPr>
          <a:xfrm>
            <a:off x="272955" y="2784143"/>
            <a:ext cx="1241946" cy="750627"/>
          </a:xfrm>
          <a:prstGeom prst="roundRect">
            <a:avLst/>
          </a:prstGeom>
          <a:solidFill>
            <a:srgbClr val="A77E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9A7D0627-E2AA-F70E-4117-6909C0B74BFB}"/>
              </a:ext>
            </a:extLst>
          </p:cNvPr>
          <p:cNvSpPr/>
          <p:nvPr/>
        </p:nvSpPr>
        <p:spPr>
          <a:xfrm>
            <a:off x="425355" y="2936543"/>
            <a:ext cx="1241946" cy="750627"/>
          </a:xfrm>
          <a:prstGeom prst="roundRect">
            <a:avLst/>
          </a:prstGeom>
          <a:solidFill>
            <a:srgbClr val="A77EE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06FF9D3A-9FDF-7EA2-A8F9-3C9515FA145B}"/>
              </a:ext>
            </a:extLst>
          </p:cNvPr>
          <p:cNvSpPr/>
          <p:nvPr/>
        </p:nvSpPr>
        <p:spPr>
          <a:xfrm>
            <a:off x="2156346" y="3351414"/>
            <a:ext cx="873456" cy="8734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Zylinder 11">
            <a:extLst>
              <a:ext uri="{FF2B5EF4-FFF2-40B4-BE49-F238E27FC236}">
                <a16:creationId xmlns:a16="http://schemas.microsoft.com/office/drawing/2014/main" id="{EC7E85CF-D0B5-2FE8-01E2-89836CB637A6}"/>
              </a:ext>
            </a:extLst>
          </p:cNvPr>
          <p:cNvSpPr/>
          <p:nvPr/>
        </p:nvSpPr>
        <p:spPr>
          <a:xfrm>
            <a:off x="5172500" y="2038830"/>
            <a:ext cx="832514" cy="964441"/>
          </a:xfrm>
          <a:prstGeom prst="can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4998571-1B83-DE3D-2A59-CD156334DD04}"/>
              </a:ext>
            </a:extLst>
          </p:cNvPr>
          <p:cNvSpPr/>
          <p:nvPr/>
        </p:nvSpPr>
        <p:spPr>
          <a:xfrm>
            <a:off x="8325133" y="4620584"/>
            <a:ext cx="1446664" cy="1446664"/>
          </a:xfrm>
          <a:prstGeom prst="ellipse">
            <a:avLst/>
          </a:prstGeom>
          <a:solidFill>
            <a:srgbClr val="FB1D4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273D38D-7BBB-9BD5-12A7-06D01177BFD3}"/>
              </a:ext>
            </a:extLst>
          </p:cNvPr>
          <p:cNvSpPr txBox="1"/>
          <p:nvPr/>
        </p:nvSpPr>
        <p:spPr>
          <a:xfrm>
            <a:off x="479947" y="3028248"/>
            <a:ext cx="124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Displays </a:t>
            </a:r>
            <a:r>
              <a:rPr lang="de-DE" dirty="0" err="1">
                <a:solidFill>
                  <a:schemeClr val="bg1"/>
                </a:solidFill>
              </a:rPr>
              <a:t>Stations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849A15-FB46-41B2-0157-5D0C301118CE}"/>
              </a:ext>
            </a:extLst>
          </p:cNvPr>
          <p:cNvSpPr txBox="1"/>
          <p:nvPr/>
        </p:nvSpPr>
        <p:spPr>
          <a:xfrm>
            <a:off x="2231409" y="3526532"/>
            <a:ext cx="723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chemeClr val="bg1"/>
                </a:solidFill>
              </a:rPr>
              <a:t>RIS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0B3FBC9-079D-A94A-DC5A-510CF33481EC}"/>
              </a:ext>
            </a:extLst>
          </p:cNvPr>
          <p:cNvSpPr txBox="1"/>
          <p:nvPr/>
        </p:nvSpPr>
        <p:spPr>
          <a:xfrm>
            <a:off x="2197292" y="1910687"/>
            <a:ext cx="996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Single source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truth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2" name="Abgerundetes Rechteck 21">
            <a:extLst>
              <a:ext uri="{FF2B5EF4-FFF2-40B4-BE49-F238E27FC236}">
                <a16:creationId xmlns:a16="http://schemas.microsoft.com/office/drawing/2014/main" id="{B4C06EAC-FBA4-DE75-93D5-FD22F4C65D8D}"/>
              </a:ext>
            </a:extLst>
          </p:cNvPr>
          <p:cNvSpPr/>
          <p:nvPr/>
        </p:nvSpPr>
        <p:spPr>
          <a:xfrm>
            <a:off x="3498373" y="4228235"/>
            <a:ext cx="1062429" cy="873456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269CC4-73C7-09AA-B4C7-F7D9459B2EAF}"/>
              </a:ext>
            </a:extLst>
          </p:cNvPr>
          <p:cNvSpPr txBox="1"/>
          <p:nvPr/>
        </p:nvSpPr>
        <p:spPr>
          <a:xfrm>
            <a:off x="3467349" y="4480297"/>
            <a:ext cx="109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RIS - API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12E39EB-A192-F212-206B-D95F1E020E9D}"/>
              </a:ext>
            </a:extLst>
          </p:cNvPr>
          <p:cNvSpPr txBox="1"/>
          <p:nvPr/>
        </p:nvSpPr>
        <p:spPr>
          <a:xfrm>
            <a:off x="8447963" y="4882251"/>
            <a:ext cx="1201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DB Navigator App</a:t>
            </a: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750C0D3F-2B7E-326F-6F07-F07898BF1227}"/>
              </a:ext>
            </a:extLst>
          </p:cNvPr>
          <p:cNvSpPr/>
          <p:nvPr/>
        </p:nvSpPr>
        <p:spPr>
          <a:xfrm>
            <a:off x="6618346" y="1876887"/>
            <a:ext cx="1062429" cy="87345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680A0DE-48B3-D4DA-EAA8-5510F2EC6E32}"/>
              </a:ext>
            </a:extLst>
          </p:cNvPr>
          <p:cNvSpPr txBox="1"/>
          <p:nvPr/>
        </p:nvSpPr>
        <p:spPr>
          <a:xfrm>
            <a:off x="6602833" y="2036302"/>
            <a:ext cx="109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Geofox</a:t>
            </a:r>
            <a:r>
              <a:rPr lang="de-DE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0B7150B-FF99-2043-98F0-D46D0DC4456B}"/>
              </a:ext>
            </a:extLst>
          </p:cNvPr>
          <p:cNvSpPr txBox="1"/>
          <p:nvPr/>
        </p:nvSpPr>
        <p:spPr>
          <a:xfrm>
            <a:off x="5213963" y="2359467"/>
            <a:ext cx="73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VBN</a:t>
            </a:r>
          </a:p>
        </p:txBody>
      </p:sp>
      <p:cxnSp>
        <p:nvCxnSpPr>
          <p:cNvPr id="32" name="Gekrümmte Verbindung 31">
            <a:extLst>
              <a:ext uri="{FF2B5EF4-FFF2-40B4-BE49-F238E27FC236}">
                <a16:creationId xmlns:a16="http://schemas.microsoft.com/office/drawing/2014/main" id="{9399ABCC-56D8-FFD9-B948-6E1D259B0FA7}"/>
              </a:ext>
            </a:extLst>
          </p:cNvPr>
          <p:cNvCxnSpPr>
            <a:stCxn id="11" idx="1"/>
            <a:endCxn id="17" idx="3"/>
          </p:cNvCxnSpPr>
          <p:nvPr/>
        </p:nvCxnSpPr>
        <p:spPr>
          <a:xfrm rot="10800000">
            <a:off x="1721894" y="3351414"/>
            <a:ext cx="434453" cy="436728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krümmte Verbindung 32">
            <a:extLst>
              <a:ext uri="{FF2B5EF4-FFF2-40B4-BE49-F238E27FC236}">
                <a16:creationId xmlns:a16="http://schemas.microsoft.com/office/drawing/2014/main" id="{9A5AE139-5EDF-6918-AA58-EE5E35C099D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072411" y="2521051"/>
            <a:ext cx="2100089" cy="1195165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krümmte Verbindung 34">
            <a:extLst>
              <a:ext uri="{FF2B5EF4-FFF2-40B4-BE49-F238E27FC236}">
                <a16:creationId xmlns:a16="http://schemas.microsoft.com/office/drawing/2014/main" id="{E401B9FB-B338-1BF6-57C5-C529F15EB39D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992410" y="2359468"/>
            <a:ext cx="610423" cy="177256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krümmte Verbindung 36">
            <a:extLst>
              <a:ext uri="{FF2B5EF4-FFF2-40B4-BE49-F238E27FC236}">
                <a16:creationId xmlns:a16="http://schemas.microsoft.com/office/drawing/2014/main" id="{088AB18E-A862-273A-5499-35E79FAB36DA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7696287" y="2237416"/>
            <a:ext cx="628846" cy="88627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krümmte Verbindung 38">
            <a:extLst>
              <a:ext uri="{FF2B5EF4-FFF2-40B4-BE49-F238E27FC236}">
                <a16:creationId xmlns:a16="http://schemas.microsoft.com/office/drawing/2014/main" id="{A3490A42-8D31-D133-5E9B-C18D38F708FB}"/>
              </a:ext>
            </a:extLst>
          </p:cNvPr>
          <p:cNvCxnSpPr>
            <a:cxnSpLocks/>
            <a:stCxn id="11" idx="2"/>
            <a:endCxn id="23" idx="1"/>
          </p:cNvCxnSpPr>
          <p:nvPr/>
        </p:nvCxnSpPr>
        <p:spPr>
          <a:xfrm rot="16200000" flipH="1">
            <a:off x="2810165" y="4007778"/>
            <a:ext cx="440093" cy="874275"/>
          </a:xfrm>
          <a:prstGeom prst="curvedConnector2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7B149801-307B-6F0E-B08B-E67E219AE3CE}"/>
              </a:ext>
            </a:extLst>
          </p:cNvPr>
          <p:cNvSpPr/>
          <p:nvPr/>
        </p:nvSpPr>
        <p:spPr>
          <a:xfrm>
            <a:off x="6161327" y="4856304"/>
            <a:ext cx="1306451" cy="1074074"/>
          </a:xfrm>
          <a:prstGeom prst="roundRect">
            <a:avLst/>
          </a:prstGeom>
          <a:solidFill>
            <a:srgbClr val="FB1D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464531A-CF72-CDDC-F365-2E083E95FAF2}"/>
              </a:ext>
            </a:extLst>
          </p:cNvPr>
          <p:cNvSpPr txBox="1"/>
          <p:nvPr/>
        </p:nvSpPr>
        <p:spPr>
          <a:xfrm>
            <a:off x="6181942" y="4931676"/>
            <a:ext cx="1265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DB – Backend </a:t>
            </a:r>
            <a:r>
              <a:rPr lang="de-DE" dirty="0" err="1">
                <a:solidFill>
                  <a:schemeClr val="bg1"/>
                </a:solidFill>
              </a:rPr>
              <a:t>Cached</a:t>
            </a:r>
            <a:endParaRPr lang="de-DE" dirty="0">
              <a:solidFill>
                <a:schemeClr val="bg1"/>
              </a:solidFill>
            </a:endParaRPr>
          </a:p>
        </p:txBody>
      </p:sp>
      <p:cxnSp>
        <p:nvCxnSpPr>
          <p:cNvPr id="44" name="Gekrümmte Verbindung 43">
            <a:extLst>
              <a:ext uri="{FF2B5EF4-FFF2-40B4-BE49-F238E27FC236}">
                <a16:creationId xmlns:a16="http://schemas.microsoft.com/office/drawing/2014/main" id="{105818CD-D4C6-732D-CF30-E23CCCBA1381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560801" y="4664962"/>
            <a:ext cx="1621141" cy="728379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Gekrümmte Verbindung 46">
            <a:extLst>
              <a:ext uri="{FF2B5EF4-FFF2-40B4-BE49-F238E27FC236}">
                <a16:creationId xmlns:a16="http://schemas.microsoft.com/office/drawing/2014/main" id="{CCDFE8D5-E5DE-498E-EEFD-A3EE03A03C4B}"/>
              </a:ext>
            </a:extLst>
          </p:cNvPr>
          <p:cNvCxnSpPr>
            <a:cxnSpLocks/>
          </p:cNvCxnSpPr>
          <p:nvPr/>
        </p:nvCxnSpPr>
        <p:spPr>
          <a:xfrm flipV="1">
            <a:off x="7467777" y="5350561"/>
            <a:ext cx="897810" cy="113352"/>
          </a:xfrm>
          <a:prstGeom prst="curvedConnector3">
            <a:avLst>
              <a:gd name="adj1" fmla="val 50000"/>
            </a:avLst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Gekrümmte Verbindung 49">
            <a:extLst>
              <a:ext uri="{FF2B5EF4-FFF2-40B4-BE49-F238E27FC236}">
                <a16:creationId xmlns:a16="http://schemas.microsoft.com/office/drawing/2014/main" id="{87BA97F2-4322-74D2-34D6-B5BBDD20340B}"/>
              </a:ext>
            </a:extLst>
          </p:cNvPr>
          <p:cNvCxnSpPr>
            <a:cxnSpLocks/>
          </p:cNvCxnSpPr>
          <p:nvPr/>
        </p:nvCxnSpPr>
        <p:spPr>
          <a:xfrm flipV="1">
            <a:off x="9418587" y="1815171"/>
            <a:ext cx="912768" cy="377931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krümmte Verbindung 51">
            <a:extLst>
              <a:ext uri="{FF2B5EF4-FFF2-40B4-BE49-F238E27FC236}">
                <a16:creationId xmlns:a16="http://schemas.microsoft.com/office/drawing/2014/main" id="{2D68ECF2-B023-3629-2236-192B1EB96A9C}"/>
              </a:ext>
            </a:extLst>
          </p:cNvPr>
          <p:cNvCxnSpPr>
            <a:cxnSpLocks/>
          </p:cNvCxnSpPr>
          <p:nvPr/>
        </p:nvCxnSpPr>
        <p:spPr>
          <a:xfrm flipV="1">
            <a:off x="9771796" y="4931676"/>
            <a:ext cx="696528" cy="399540"/>
          </a:xfrm>
          <a:prstGeom prst="curvedConnector3">
            <a:avLst/>
          </a:prstGeom>
          <a:ln w="47625">
            <a:solidFill>
              <a:schemeClr val="bg1">
                <a:lumMod val="75000"/>
              </a:schemeClr>
            </a:solidFill>
            <a:headEnd w="med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7" name="Grafik 56" descr="Smartphone mit einfarbiger Füllung">
            <a:extLst>
              <a:ext uri="{FF2B5EF4-FFF2-40B4-BE49-F238E27FC236}">
                <a16:creationId xmlns:a16="http://schemas.microsoft.com/office/drawing/2014/main" id="{1EB8A283-01A6-046F-2ABA-C05D346F4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8653" y="4386478"/>
            <a:ext cx="873455" cy="873455"/>
          </a:xfrm>
          <a:prstGeom prst="rect">
            <a:avLst/>
          </a:prstGeom>
        </p:spPr>
      </p:pic>
      <p:pic>
        <p:nvPicPr>
          <p:cNvPr id="63" name="Grafik 62" descr="Smartphone mit einfarbiger Füllung">
            <a:extLst>
              <a:ext uri="{FF2B5EF4-FFF2-40B4-BE49-F238E27FC236}">
                <a16:creationId xmlns:a16="http://schemas.microsoft.com/office/drawing/2014/main" id="{4C9062CF-FA19-9C6D-6E08-9D3143E00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3783" y="1289602"/>
            <a:ext cx="873455" cy="8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21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ADACA0-EA20-A3F5-171C-02AB13B1B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A229B-5793-E954-2E62-0DE42FC3B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434" y="261257"/>
            <a:ext cx="696407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0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CF93EEA-5783-52CB-B4F5-0E40E0A22EC8}"/>
              </a:ext>
            </a:extLst>
          </p:cNvPr>
          <p:cNvSpPr/>
          <p:nvPr/>
        </p:nvSpPr>
        <p:spPr>
          <a:xfrm rot="20528278">
            <a:off x="-131543" y="2335093"/>
            <a:ext cx="4683115" cy="3062575"/>
          </a:xfrm>
          <a:prstGeom prst="roundRect">
            <a:avLst/>
          </a:prstGeom>
          <a:blipFill>
            <a:blip r:embed="rId2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07235E42-199C-D977-2A37-E188C64087EB}"/>
              </a:ext>
            </a:extLst>
          </p:cNvPr>
          <p:cNvSpPr/>
          <p:nvPr/>
        </p:nvSpPr>
        <p:spPr>
          <a:xfrm rot="6458026">
            <a:off x="7486681" y="651476"/>
            <a:ext cx="4727350" cy="3411522"/>
          </a:xfrm>
          <a:prstGeom prst="roundRect">
            <a:avLst/>
          </a:prstGeom>
          <a:blipFill>
            <a:blip r:embed="rId3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3AF9B4B9-AF4A-B8DB-C395-4A16AFF48ADF}"/>
              </a:ext>
            </a:extLst>
          </p:cNvPr>
          <p:cNvSpPr/>
          <p:nvPr/>
        </p:nvSpPr>
        <p:spPr>
          <a:xfrm rot="795275">
            <a:off x="7468629" y="3885158"/>
            <a:ext cx="5253898" cy="3062575"/>
          </a:xfrm>
          <a:prstGeom prst="roundRect">
            <a:avLst/>
          </a:prstGeom>
          <a:blipFill>
            <a:blip r:embed="rId4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763195-6376-3C2A-E5BB-B4774364B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Journey</a:t>
            </a:r>
          </a:p>
        </p:txBody>
      </p:sp>
      <p:sp>
        <p:nvSpPr>
          <p:cNvPr id="15" name="Abgerundetes Rechteck 14">
            <a:extLst>
              <a:ext uri="{FF2B5EF4-FFF2-40B4-BE49-F238E27FC236}">
                <a16:creationId xmlns:a16="http://schemas.microsoft.com/office/drawing/2014/main" id="{CF347FFC-7CE6-3515-0713-75192DF04D9A}"/>
              </a:ext>
            </a:extLst>
          </p:cNvPr>
          <p:cNvSpPr/>
          <p:nvPr/>
        </p:nvSpPr>
        <p:spPr>
          <a:xfrm rot="5223738">
            <a:off x="3284627" y="1600283"/>
            <a:ext cx="5273664" cy="3897781"/>
          </a:xfrm>
          <a:prstGeom prst="roundRect">
            <a:avLst/>
          </a:prstGeom>
          <a:blipFill>
            <a:blip r:embed="rId5">
              <a:alphaModFix amt="90000"/>
            </a:blip>
            <a:stretch>
              <a:fillRect/>
            </a:stretch>
          </a:blipFill>
          <a:ln w="3175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43925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162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003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EADB24-91B6-ECB6-F378-7BE50C45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6395A7-57EE-B895-3A25-150E541E3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Our</a:t>
            </a:r>
            <a:r>
              <a:rPr lang="de-DE" dirty="0">
                <a:solidFill>
                  <a:schemeClr val="bg1"/>
                </a:solidFill>
              </a:rPr>
              <a:t> Journey &amp; Workflow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0069A6-5490-A55F-9F6C-6168CAE01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b="1" dirty="0">
                <a:solidFill>
                  <a:schemeClr val="bg1"/>
                </a:solidFill>
              </a:rPr>
              <a:t>User </a:t>
            </a:r>
            <a:r>
              <a:rPr lang="de-DE" b="1" dirty="0" err="1">
                <a:solidFill>
                  <a:schemeClr val="bg1"/>
                </a:solidFill>
              </a:rPr>
              <a:t>research</a:t>
            </a:r>
            <a:r>
              <a:rPr lang="de-DE" b="1" dirty="0">
                <a:solidFill>
                  <a:schemeClr val="bg1"/>
                </a:solidFill>
              </a:rPr>
              <a:t> </a:t>
            </a:r>
            <a:r>
              <a:rPr lang="de-DE" b="1" dirty="0" err="1">
                <a:solidFill>
                  <a:schemeClr val="bg1"/>
                </a:solidFill>
              </a:rPr>
              <a:t>with</a:t>
            </a:r>
            <a:r>
              <a:rPr lang="de-DE" b="1" dirty="0">
                <a:solidFill>
                  <a:schemeClr val="bg1"/>
                </a:solidFill>
              </a:rPr>
              <a:t> DB &amp; S-Bahn: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900" dirty="0" err="1">
                <a:solidFill>
                  <a:schemeClr val="bg1"/>
                </a:solidFill>
                <a:sym typeface="Wingdings" pitchFamily="2" charset="2"/>
              </a:rPr>
              <a:t>W</a:t>
            </a:r>
            <a:r>
              <a:rPr lang="de-DE" sz="1900" dirty="0" err="1">
                <a:solidFill>
                  <a:schemeClr val="bg1"/>
                </a:solidFill>
              </a:rPr>
              <a:t>hat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is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especially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useful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for</a:t>
            </a:r>
            <a:r>
              <a:rPr lang="de-DE" sz="1900" dirty="0">
                <a:solidFill>
                  <a:schemeClr val="bg1"/>
                </a:solidFill>
              </a:rPr>
              <a:t> S-Bahn </a:t>
            </a:r>
            <a:r>
              <a:rPr lang="de-DE" sz="1900" dirty="0" err="1">
                <a:solidFill>
                  <a:schemeClr val="bg1"/>
                </a:solidFill>
              </a:rPr>
              <a:t>employees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while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using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the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dashboard</a:t>
            </a:r>
            <a:r>
              <a:rPr lang="de-DE" sz="1900" dirty="0">
                <a:solidFill>
                  <a:schemeClr val="bg1"/>
                </a:solidFill>
              </a:rPr>
              <a:t>?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  </a:t>
            </a:r>
            <a:r>
              <a:rPr lang="de-DE" sz="1900" dirty="0" err="1">
                <a:solidFill>
                  <a:schemeClr val="bg1"/>
                </a:solidFill>
                <a:sym typeface="Wingdings" pitchFamily="2" charset="2"/>
              </a:rPr>
              <a:t>W</a:t>
            </a:r>
            <a:r>
              <a:rPr lang="de-DE" sz="1900" dirty="0" err="1">
                <a:solidFill>
                  <a:schemeClr val="bg1"/>
                </a:solidFill>
              </a:rPr>
              <a:t>hich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functions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would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you</a:t>
            </a:r>
            <a:r>
              <a:rPr lang="de-DE" sz="1900" dirty="0">
                <a:solidFill>
                  <a:schemeClr val="bg1"/>
                </a:solidFill>
              </a:rPr>
              <a:t> like </a:t>
            </a:r>
            <a:r>
              <a:rPr lang="de-DE" sz="1900" dirty="0" err="1">
                <a:solidFill>
                  <a:schemeClr val="bg1"/>
                </a:solidFill>
              </a:rPr>
              <a:t>to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see</a:t>
            </a:r>
            <a:r>
              <a:rPr lang="de-DE" sz="1900" dirty="0">
                <a:solidFill>
                  <a:schemeClr val="bg1"/>
                </a:solidFill>
              </a:rPr>
              <a:t>?</a:t>
            </a:r>
          </a:p>
          <a:p>
            <a:pPr>
              <a:lnSpc>
                <a:spcPct val="100000"/>
              </a:lnSpc>
              <a:buFont typeface="Wingdings" pitchFamily="2" charset="2"/>
              <a:buChar char="à"/>
            </a:pP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How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should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it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be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designed</a:t>
            </a:r>
            <a:r>
              <a:rPr lang="de-DE" sz="1900" dirty="0">
                <a:solidFill>
                  <a:schemeClr val="bg1"/>
                </a:solidFill>
              </a:rPr>
              <a:t>? </a:t>
            </a:r>
          </a:p>
          <a:p>
            <a:pPr marL="0" indent="0">
              <a:lnSpc>
                <a:spcPct val="100000"/>
              </a:lnSpc>
              <a:buNone/>
            </a:pPr>
            <a:endParaRPr lang="de-DE" sz="19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de-DE" sz="1900" b="1" dirty="0" err="1">
                <a:solidFill>
                  <a:schemeClr val="bg1"/>
                </a:solidFill>
              </a:rPr>
              <a:t>Example</a:t>
            </a:r>
            <a:r>
              <a:rPr lang="de-DE" sz="1900" b="1" dirty="0">
                <a:solidFill>
                  <a:schemeClr val="bg1"/>
                </a:solidFill>
              </a:rPr>
              <a:t>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900" dirty="0" err="1">
                <a:solidFill>
                  <a:schemeClr val="bg1"/>
                </a:solidFill>
                <a:sym typeface="Wingdings" pitchFamily="2" charset="2"/>
              </a:rPr>
              <a:t>V</a:t>
            </a:r>
            <a:r>
              <a:rPr lang="de-DE" sz="1900" dirty="0" err="1">
                <a:solidFill>
                  <a:schemeClr val="bg1"/>
                </a:solidFill>
              </a:rPr>
              <a:t>ertical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display</a:t>
            </a:r>
            <a:r>
              <a:rPr lang="de-DE" sz="1900" dirty="0">
                <a:solidFill>
                  <a:schemeClr val="bg1"/>
                </a:solidFill>
              </a:rPr>
              <a:t>, </a:t>
            </a:r>
            <a:r>
              <a:rPr lang="de-DE" sz="1900" dirty="0" err="1">
                <a:solidFill>
                  <a:schemeClr val="bg1"/>
                </a:solidFill>
              </a:rPr>
              <a:t>as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already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known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from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other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portals</a:t>
            </a:r>
            <a:r>
              <a:rPr lang="de-DE" sz="1900" dirty="0">
                <a:solidFill>
                  <a:schemeClr val="bg1"/>
                </a:solidFill>
              </a:rPr>
              <a:t> at S-Bahn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9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de-DE" sz="1900" dirty="0">
                <a:solidFill>
                  <a:schemeClr val="bg1"/>
                </a:solidFill>
              </a:rPr>
              <a:t>Filter </a:t>
            </a:r>
            <a:r>
              <a:rPr lang="de-DE" sz="1900" dirty="0" err="1">
                <a:solidFill>
                  <a:schemeClr val="bg1"/>
                </a:solidFill>
              </a:rPr>
              <a:t>functions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for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better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overview</a:t>
            </a:r>
            <a:r>
              <a:rPr lang="de-DE" sz="1900" dirty="0">
                <a:solidFill>
                  <a:schemeClr val="bg1"/>
                </a:solidFill>
              </a:rPr>
              <a:t> and </a:t>
            </a:r>
            <a:r>
              <a:rPr lang="de-DE" sz="1900" dirty="0" err="1">
                <a:solidFill>
                  <a:schemeClr val="bg1"/>
                </a:solidFill>
              </a:rPr>
              <a:t>statistical</a:t>
            </a:r>
            <a:r>
              <a:rPr lang="de-DE" sz="1900" dirty="0">
                <a:solidFill>
                  <a:schemeClr val="bg1"/>
                </a:solidFill>
              </a:rPr>
              <a:t> </a:t>
            </a:r>
            <a:r>
              <a:rPr lang="de-DE" sz="1900" dirty="0" err="1">
                <a:solidFill>
                  <a:schemeClr val="bg1"/>
                </a:solidFill>
              </a:rPr>
              <a:t>purposes</a:t>
            </a:r>
            <a:endParaRPr lang="de-DE" sz="1900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  <a:p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734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914</Words>
  <Application>Microsoft Macintosh PowerPoint</Application>
  <PresentationFormat>Widescreen</PresentationFormat>
  <Paragraphs>110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Wingdings</vt:lpstr>
      <vt:lpstr>Office</vt:lpstr>
      <vt:lpstr>Team DigiLab</vt:lpstr>
      <vt:lpstr>PowerPoint Presentation</vt:lpstr>
      <vt:lpstr>PowerPoint Presentation</vt:lpstr>
      <vt:lpstr>PowerPoint Presentation</vt:lpstr>
      <vt:lpstr>PowerPoint Presentation</vt:lpstr>
      <vt:lpstr>Data Flow Overview – RIS Mindmap</vt:lpstr>
      <vt:lpstr>PowerPoint Presentation</vt:lpstr>
      <vt:lpstr>Journey</vt:lpstr>
      <vt:lpstr>Our Journey &amp; Workflow </vt:lpstr>
      <vt:lpstr>Demo</vt:lpstr>
      <vt:lpstr>Prototype</vt:lpstr>
      <vt:lpstr>Our Approach</vt:lpstr>
      <vt:lpstr>Our Approach</vt:lpstr>
      <vt:lpstr>Potential features for future development</vt:lpstr>
      <vt:lpstr>Potential features for future development</vt:lpstr>
      <vt:lpstr>Learnings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Oblonczek, Sonia</dc:creator>
  <cp:lastModifiedBy>Syed, Nizam Uddin</cp:lastModifiedBy>
  <cp:revision>9</cp:revision>
  <dcterms:created xsi:type="dcterms:W3CDTF">2024-10-14T19:56:17Z</dcterms:created>
  <dcterms:modified xsi:type="dcterms:W3CDTF">2024-10-15T12:00:46Z</dcterms:modified>
</cp:coreProperties>
</file>